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4"/>
  </p:notesMasterIdLst>
  <p:sldIdLst>
    <p:sldId id="256" r:id="rId2"/>
    <p:sldId id="257" r:id="rId3"/>
    <p:sldId id="278" r:id="rId4"/>
    <p:sldId id="266" r:id="rId5"/>
    <p:sldId id="258" r:id="rId6"/>
    <p:sldId id="269" r:id="rId7"/>
    <p:sldId id="267" r:id="rId8"/>
    <p:sldId id="270" r:id="rId9"/>
    <p:sldId id="271" r:id="rId10"/>
    <p:sldId id="277" r:id="rId11"/>
    <p:sldId id="259" r:id="rId12"/>
    <p:sldId id="260" r:id="rId13"/>
    <p:sldId id="261" r:id="rId14"/>
    <p:sldId id="262" r:id="rId15"/>
    <p:sldId id="263" r:id="rId16"/>
    <p:sldId id="272" r:id="rId17"/>
    <p:sldId id="274" r:id="rId18"/>
    <p:sldId id="273" r:id="rId19"/>
    <p:sldId id="275" r:id="rId20"/>
    <p:sldId id="279" r:id="rId21"/>
    <p:sldId id="280"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1" autoAdjust="0"/>
    <p:restoredTop sz="94434" autoAdjust="0"/>
  </p:normalViewPr>
  <p:slideViewPr>
    <p:cSldViewPr snapToGrid="0">
      <p:cViewPr>
        <p:scale>
          <a:sx n="60" d="100"/>
          <a:sy n="60" d="100"/>
        </p:scale>
        <p:origin x="1128"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631AE8-6C5B-43B4-901B-A0D4C1BE7560}" type="datetimeFigureOut">
              <a:rPr lang="zh-TW" altLang="en-US" smtClean="0"/>
              <a:t>2018/3/29</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F6F00-8337-4E01-A5DC-83A341D646BC}" type="slidenum">
              <a:rPr lang="zh-TW" altLang="en-US" smtClean="0"/>
              <a:t>‹#›</a:t>
            </a:fld>
            <a:endParaRPr lang="zh-TW" altLang="en-US"/>
          </a:p>
        </p:txBody>
      </p:sp>
    </p:spTree>
    <p:extLst>
      <p:ext uri="{BB962C8B-B14F-4D97-AF65-F5344CB8AC3E}">
        <p14:creationId xmlns:p14="http://schemas.microsoft.com/office/powerpoint/2010/main" val="4023977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A key advantage of the </a:t>
            </a:r>
            <a:r>
              <a:rPr lang="en-US" altLang="zh-TW" sz="1200" b="0" i="1" u="none" strike="noStrike" kern="1200" baseline="0" dirty="0" smtClean="0">
                <a:solidFill>
                  <a:schemeClr val="tx1"/>
                </a:solidFill>
                <a:latin typeface="+mn-lt"/>
                <a:ea typeface="+mn-ea"/>
                <a:cs typeface="+mn-cs"/>
              </a:rPr>
              <a:t>k-</a:t>
            </a:r>
            <a:r>
              <a:rPr lang="en-US" altLang="zh-TW" sz="1200" b="0" i="1" u="none" strike="noStrike" kern="1200" baseline="0" dirty="0" err="1" smtClean="0">
                <a:solidFill>
                  <a:schemeClr val="tx1"/>
                </a:solidFill>
                <a:latin typeface="+mn-lt"/>
                <a:ea typeface="+mn-ea"/>
                <a:cs typeface="+mn-cs"/>
              </a:rPr>
              <a:t>mer</a:t>
            </a:r>
            <a:r>
              <a:rPr lang="en-US" altLang="zh-TW" sz="1200" b="0" i="1"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based approach is that the </a:t>
            </a:r>
            <a:r>
              <a:rPr lang="en-US" altLang="zh-TW" sz="1200" b="0" i="1" u="none" strike="noStrike" kern="1200" baseline="0" dirty="0" smtClean="0">
                <a:solidFill>
                  <a:schemeClr val="tx1"/>
                </a:solidFill>
                <a:latin typeface="+mn-lt"/>
                <a:ea typeface="+mn-ea"/>
                <a:cs typeface="+mn-cs"/>
              </a:rPr>
              <a:t>k-</a:t>
            </a:r>
            <a:r>
              <a:rPr lang="en-US" altLang="zh-TW" sz="1200" b="0" i="1" u="none" strike="noStrike" kern="1200" baseline="0" dirty="0" err="1" smtClean="0">
                <a:solidFill>
                  <a:schemeClr val="tx1"/>
                </a:solidFill>
                <a:latin typeface="+mn-lt"/>
                <a:ea typeface="+mn-ea"/>
                <a:cs typeface="+mn-cs"/>
              </a:rPr>
              <a:t>mer</a:t>
            </a:r>
            <a:r>
              <a:rPr lang="en-US" altLang="zh-TW" sz="1200" b="0" i="1"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profile can be computed</a:t>
            </a:r>
          </a:p>
          <a:p>
            <a:r>
              <a:rPr lang="en-US" altLang="zh-TW" sz="1200" b="0" i="0" u="none" strike="noStrike" kern="1200" baseline="0" dirty="0" smtClean="0">
                <a:solidFill>
                  <a:schemeClr val="tx1"/>
                </a:solidFill>
                <a:latin typeface="+mn-lt"/>
                <a:ea typeface="+mn-ea"/>
                <a:cs typeface="+mn-cs"/>
              </a:rPr>
              <a:t>without a reference genome by directly scanning the sequencing reads, so that it works well for novel genomes.</a:t>
            </a:r>
          </a:p>
          <a:p>
            <a:r>
              <a:rPr lang="en-US" altLang="zh-TW" sz="1200" b="0" i="0" u="none" strike="noStrike" kern="1200" baseline="0" dirty="0" smtClean="0">
                <a:solidFill>
                  <a:schemeClr val="tx1"/>
                </a:solidFill>
                <a:latin typeface="+mn-lt"/>
                <a:ea typeface="+mn-ea"/>
                <a:cs typeface="+mn-cs"/>
              </a:rPr>
              <a:t>Jellyfish (</a:t>
            </a:r>
            <a:r>
              <a:rPr lang="en-US" altLang="zh-TW" sz="1200" b="0" i="0" u="none" strike="noStrike" kern="1200" baseline="0" dirty="0" err="1" smtClean="0">
                <a:solidFill>
                  <a:schemeClr val="tx1"/>
                </a:solidFill>
                <a:latin typeface="+mn-lt"/>
                <a:ea typeface="+mn-ea"/>
                <a:cs typeface="+mn-cs"/>
              </a:rPr>
              <a:t>Marcais</a:t>
            </a:r>
            <a:r>
              <a:rPr lang="en-US" altLang="zh-TW" sz="1200" b="0" i="0" u="none" strike="noStrike" kern="1200" baseline="0" dirty="0" smtClean="0">
                <a:solidFill>
                  <a:schemeClr val="tx1"/>
                </a:solidFill>
                <a:latin typeface="+mn-lt"/>
                <a:ea typeface="+mn-ea"/>
                <a:cs typeface="+mn-cs"/>
              </a:rPr>
              <a:t> and Kingsford, 2011)</a:t>
            </a:r>
            <a:endParaRPr lang="zh-TW" altLang="en-US" dirty="0"/>
          </a:p>
        </p:txBody>
      </p:sp>
      <p:sp>
        <p:nvSpPr>
          <p:cNvPr id="4" name="投影片編號版面配置區 3"/>
          <p:cNvSpPr>
            <a:spLocks noGrp="1"/>
          </p:cNvSpPr>
          <p:nvPr>
            <p:ph type="sldNum" sz="quarter" idx="10"/>
          </p:nvPr>
        </p:nvSpPr>
        <p:spPr/>
        <p:txBody>
          <a:bodyPr/>
          <a:lstStyle/>
          <a:p>
            <a:fld id="{658F6F00-8337-4E01-A5DC-83A341D646BC}" type="slidenum">
              <a:rPr lang="zh-TW" altLang="en-US" smtClean="0"/>
              <a:t>1</a:t>
            </a:fld>
            <a:endParaRPr lang="zh-TW" altLang="en-US"/>
          </a:p>
        </p:txBody>
      </p:sp>
    </p:spTree>
    <p:extLst>
      <p:ext uri="{BB962C8B-B14F-4D97-AF65-F5344CB8AC3E}">
        <p14:creationId xmlns:p14="http://schemas.microsoft.com/office/powerpoint/2010/main" val="1766491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The shape of the </a:t>
            </a:r>
            <a:r>
              <a:rPr lang="en-US" altLang="zh-TW" sz="1200" b="0" i="1" u="none" strike="noStrike" kern="1200" baseline="0" dirty="0" smtClean="0">
                <a:solidFill>
                  <a:schemeClr val="tx1"/>
                </a:solidFill>
                <a:latin typeface="+mn-lt"/>
                <a:ea typeface="+mn-ea"/>
                <a:cs typeface="+mn-cs"/>
              </a:rPr>
              <a:t>k-</a:t>
            </a:r>
            <a:r>
              <a:rPr lang="en-US" altLang="zh-TW" sz="1200" b="0" i="1" u="none" strike="noStrike" kern="1200" baseline="0" dirty="0" err="1" smtClean="0">
                <a:solidFill>
                  <a:schemeClr val="tx1"/>
                </a:solidFill>
                <a:latin typeface="+mn-lt"/>
                <a:ea typeface="+mn-ea"/>
                <a:cs typeface="+mn-cs"/>
              </a:rPr>
              <a:t>mer</a:t>
            </a:r>
            <a:r>
              <a:rPr lang="en-US" altLang="zh-TW" sz="1200" b="0" i="1"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profile reflects the complexity of the genome sequenced. For example, if a homozygous repeat-free genome has been sequenced without errors or biases to a given average coverage level (e.g. 100x coverage), then the </a:t>
            </a:r>
            <a:r>
              <a:rPr lang="en-US" altLang="zh-TW" sz="1200" b="0" i="1" u="none" strike="noStrike" kern="1200" baseline="0" dirty="0" smtClean="0">
                <a:solidFill>
                  <a:schemeClr val="tx1"/>
                </a:solidFill>
                <a:latin typeface="+mn-lt"/>
                <a:ea typeface="+mn-ea"/>
                <a:cs typeface="+mn-cs"/>
              </a:rPr>
              <a:t>k-</a:t>
            </a:r>
            <a:r>
              <a:rPr lang="en-US" altLang="zh-TW" sz="1200" b="0" i="1" u="none" strike="noStrike" kern="1200" baseline="0" dirty="0" err="1" smtClean="0">
                <a:solidFill>
                  <a:schemeClr val="tx1"/>
                </a:solidFill>
                <a:latin typeface="+mn-lt"/>
                <a:ea typeface="+mn-ea"/>
                <a:cs typeface="+mn-cs"/>
              </a:rPr>
              <a:t>mer</a:t>
            </a:r>
            <a:r>
              <a:rPr lang="en-US" altLang="zh-TW" sz="1200" b="0" i="1" u="none" strike="noStrike" kern="1200" baseline="0" dirty="0" smtClean="0">
                <a:solidFill>
                  <a:schemeClr val="tx1"/>
                </a:solidFill>
                <a:latin typeface="+mn-lt"/>
                <a:ea typeface="+mn-ea"/>
                <a:cs typeface="+mn-cs"/>
              </a:rPr>
              <a:t> profile </a:t>
            </a:r>
            <a:r>
              <a:rPr lang="en-US" altLang="zh-TW" sz="1200" b="0" i="0" u="none" strike="noStrike" kern="1200" baseline="0" dirty="0" smtClean="0">
                <a:solidFill>
                  <a:schemeClr val="tx1"/>
                </a:solidFill>
                <a:latin typeface="+mn-lt"/>
                <a:ea typeface="+mn-ea"/>
                <a:cs typeface="+mn-cs"/>
              </a:rPr>
              <a:t>will be a Poisson distribution centered near that coverage (Kelley, et al., 2010; Lander and Waterman, 1988). More precisely, the center of the distribution will be centered at the average </a:t>
            </a:r>
            <a:r>
              <a:rPr lang="en-US" altLang="zh-TW" sz="1200" b="0" i="1" u="none" strike="noStrike" kern="1200" baseline="0" dirty="0" smtClean="0">
                <a:solidFill>
                  <a:schemeClr val="tx1"/>
                </a:solidFill>
                <a:latin typeface="+mn-lt"/>
                <a:ea typeface="+mn-ea"/>
                <a:cs typeface="+mn-cs"/>
              </a:rPr>
              <a:t>k-</a:t>
            </a:r>
            <a:r>
              <a:rPr lang="en-US" altLang="zh-TW" sz="1200" b="0" i="1" u="none" strike="noStrike" kern="1200" baseline="0" dirty="0" err="1" smtClean="0">
                <a:solidFill>
                  <a:schemeClr val="tx1"/>
                </a:solidFill>
                <a:latin typeface="+mn-lt"/>
                <a:ea typeface="+mn-ea"/>
                <a:cs typeface="+mn-cs"/>
              </a:rPr>
              <a:t>mer</a:t>
            </a:r>
            <a:r>
              <a:rPr lang="en-US" altLang="zh-TW" sz="1200" b="0" i="1"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coverage available, which is defined as above.</a:t>
            </a:r>
          </a:p>
          <a:p>
            <a:endParaRPr lang="en-US" altLang="zh-TW" sz="1200" b="0" i="0" u="none" strike="noStrike" kern="1200" baseline="0" dirty="0" smtClean="0">
              <a:solidFill>
                <a:schemeClr val="tx1"/>
              </a:solidFill>
              <a:latin typeface="+mn-lt"/>
              <a:ea typeface="+mn-ea"/>
              <a:cs typeface="+mn-cs"/>
            </a:endParaRPr>
          </a:p>
          <a:p>
            <a:r>
              <a:rPr lang="en-US" altLang="zh-TW" sz="1200" b="0" i="0" kern="1200" dirty="0" smtClean="0">
                <a:solidFill>
                  <a:schemeClr val="tx1"/>
                </a:solidFill>
                <a:effectLst/>
                <a:latin typeface="+mn-lt"/>
                <a:ea typeface="+mn-ea"/>
                <a:cs typeface="+mn-cs"/>
              </a:rPr>
              <a:t>An example of k-</a:t>
            </a:r>
            <a:r>
              <a:rPr lang="en-US" altLang="zh-TW" sz="1200" b="0" i="0" kern="1200" dirty="0" err="1" smtClean="0">
                <a:solidFill>
                  <a:schemeClr val="tx1"/>
                </a:solidFill>
                <a:effectLst/>
                <a:latin typeface="+mn-lt"/>
                <a:ea typeface="+mn-ea"/>
                <a:cs typeface="+mn-cs"/>
              </a:rPr>
              <a:t>mer</a:t>
            </a:r>
            <a:r>
              <a:rPr lang="en-US" altLang="zh-TW" sz="1200" b="0" i="0" kern="1200" dirty="0" smtClean="0">
                <a:solidFill>
                  <a:schemeClr val="tx1"/>
                </a:solidFill>
                <a:effectLst/>
                <a:latin typeface="+mn-lt"/>
                <a:ea typeface="+mn-ea"/>
                <a:cs typeface="+mn-cs"/>
              </a:rPr>
              <a:t> histogram. The x-axis, is the frequency or the number of times a given k-</a:t>
            </a:r>
            <a:r>
              <a:rPr lang="en-US" altLang="zh-TW" sz="1200" b="0" i="0" kern="1200" dirty="0" err="1" smtClean="0">
                <a:solidFill>
                  <a:schemeClr val="tx1"/>
                </a:solidFill>
                <a:effectLst/>
                <a:latin typeface="+mn-lt"/>
                <a:ea typeface="+mn-ea"/>
                <a:cs typeface="+mn-cs"/>
              </a:rPr>
              <a:t>mer</a:t>
            </a:r>
            <a:r>
              <a:rPr lang="en-US" altLang="zh-TW" sz="1200" b="0" i="0" kern="1200" dirty="0" smtClean="0">
                <a:solidFill>
                  <a:schemeClr val="tx1"/>
                </a:solidFill>
                <a:effectLst/>
                <a:latin typeface="+mn-lt"/>
                <a:ea typeface="+mn-ea"/>
                <a:cs typeface="+mn-cs"/>
              </a:rPr>
              <a:t> is observed in the sequencing data. The y-axis (V2), is the total number of k-</a:t>
            </a:r>
            <a:r>
              <a:rPr lang="en-US" altLang="zh-TW" sz="1200" b="0" i="0" kern="1200" dirty="0" err="1" smtClean="0">
                <a:solidFill>
                  <a:schemeClr val="tx1"/>
                </a:solidFill>
                <a:effectLst/>
                <a:latin typeface="+mn-lt"/>
                <a:ea typeface="+mn-ea"/>
                <a:cs typeface="+mn-cs"/>
              </a:rPr>
              <a:t>mers</a:t>
            </a:r>
            <a:r>
              <a:rPr lang="en-US" altLang="zh-TW" sz="1200" b="0" i="0" kern="1200" dirty="0" smtClean="0">
                <a:solidFill>
                  <a:schemeClr val="tx1"/>
                </a:solidFill>
                <a:effectLst/>
                <a:latin typeface="+mn-lt"/>
                <a:ea typeface="+mn-ea"/>
                <a:cs typeface="+mn-cs"/>
              </a:rPr>
              <a:t> with a given frequency.</a:t>
            </a: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P.S.</a:t>
            </a:r>
            <a:r>
              <a:rPr lang="en-US" altLang="zh-TW" sz="1200" b="0" i="0" u="none" strike="noStrike" kern="1200" baseline="0" dirty="0" smtClean="0">
                <a:solidFill>
                  <a:schemeClr val="tx1"/>
                </a:solidFill>
                <a:latin typeface="+mn-lt"/>
                <a:ea typeface="+mn-ea"/>
                <a:cs typeface="+mn-cs"/>
              </a:rPr>
              <a:t> Here </a:t>
            </a:r>
            <a:r>
              <a:rPr lang="en-US" altLang="zh-TW" sz="1200" b="0" i="1" u="none" strike="noStrike" kern="1200" baseline="0" dirty="0" err="1" smtClean="0">
                <a:solidFill>
                  <a:schemeClr val="tx1"/>
                </a:solidFill>
                <a:latin typeface="+mn-lt"/>
                <a:ea typeface="+mn-ea"/>
                <a:cs typeface="+mn-cs"/>
              </a:rPr>
              <a:t>Ckmer</a:t>
            </a:r>
            <a:r>
              <a:rPr lang="en-US" altLang="zh-TW" sz="1200" b="0" i="1"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is the average </a:t>
            </a:r>
            <a:r>
              <a:rPr lang="en-US" altLang="zh-TW" sz="1200" b="0" i="1" u="none" strike="noStrike" kern="1200" baseline="0" dirty="0" smtClean="0">
                <a:solidFill>
                  <a:schemeClr val="tx1"/>
                </a:solidFill>
                <a:latin typeface="+mn-lt"/>
                <a:ea typeface="+mn-ea"/>
                <a:cs typeface="+mn-cs"/>
              </a:rPr>
              <a:t>k-</a:t>
            </a:r>
            <a:r>
              <a:rPr lang="en-US" altLang="zh-TW" sz="1200" b="0" i="1" u="none" strike="noStrike" kern="1200" baseline="0" dirty="0" err="1" smtClean="0">
                <a:solidFill>
                  <a:schemeClr val="tx1"/>
                </a:solidFill>
                <a:latin typeface="+mn-lt"/>
                <a:ea typeface="+mn-ea"/>
                <a:cs typeface="+mn-cs"/>
              </a:rPr>
              <a:t>mer</a:t>
            </a:r>
            <a:r>
              <a:rPr lang="en-US" altLang="zh-TW" sz="1200" b="0" i="1"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coverage, </a:t>
            </a:r>
            <a:r>
              <a:rPr lang="en-US" altLang="zh-TW" sz="1200" b="0" i="1" u="none" strike="noStrike" kern="1200" baseline="0" dirty="0" err="1" smtClean="0">
                <a:solidFill>
                  <a:schemeClr val="tx1"/>
                </a:solidFill>
                <a:latin typeface="+mn-lt"/>
                <a:ea typeface="+mn-ea"/>
                <a:cs typeface="+mn-cs"/>
              </a:rPr>
              <a:t>Nreads</a:t>
            </a:r>
            <a:r>
              <a:rPr lang="en-US" altLang="zh-TW" sz="1200" b="0" i="1"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is the number of reads, </a:t>
            </a:r>
            <a:r>
              <a:rPr lang="en-US" altLang="zh-TW" sz="1200" b="0" i="1" u="none" strike="noStrike" kern="1200" baseline="0" dirty="0" smtClean="0">
                <a:solidFill>
                  <a:schemeClr val="tx1"/>
                </a:solidFill>
                <a:latin typeface="+mn-lt"/>
                <a:ea typeface="+mn-ea"/>
                <a:cs typeface="+mn-cs"/>
              </a:rPr>
              <a:t>L </a:t>
            </a:r>
            <a:r>
              <a:rPr lang="en-US" altLang="zh-TW" sz="1200" b="0" i="0" u="none" strike="noStrike" kern="1200" baseline="0" dirty="0" smtClean="0">
                <a:solidFill>
                  <a:schemeClr val="tx1"/>
                </a:solidFill>
                <a:latin typeface="+mn-lt"/>
                <a:ea typeface="+mn-ea"/>
                <a:cs typeface="+mn-cs"/>
              </a:rPr>
              <a:t>is the average read length, </a:t>
            </a:r>
            <a:r>
              <a:rPr lang="en-US" altLang="zh-TW" sz="1200" b="0" i="1" u="none" strike="noStrike" kern="1200" baseline="0" dirty="0" smtClean="0">
                <a:solidFill>
                  <a:schemeClr val="tx1"/>
                </a:solidFill>
                <a:latin typeface="+mn-lt"/>
                <a:ea typeface="+mn-ea"/>
                <a:cs typeface="+mn-cs"/>
              </a:rPr>
              <a:t>k </a:t>
            </a:r>
            <a:r>
              <a:rPr lang="en-US" altLang="zh-TW" sz="1200" b="0" i="0" u="none" strike="noStrike" kern="1200" baseline="0" dirty="0" smtClean="0">
                <a:solidFill>
                  <a:schemeClr val="tx1"/>
                </a:solidFill>
                <a:latin typeface="+mn-lt"/>
                <a:ea typeface="+mn-ea"/>
                <a:cs typeface="+mn-cs"/>
              </a:rPr>
              <a:t>is the length of the </a:t>
            </a:r>
            <a:r>
              <a:rPr lang="en-US" altLang="zh-TW" sz="1200" b="0" i="1" u="none" strike="noStrike" kern="1200" baseline="0" dirty="0" smtClean="0">
                <a:solidFill>
                  <a:schemeClr val="tx1"/>
                </a:solidFill>
                <a:latin typeface="+mn-lt"/>
                <a:ea typeface="+mn-ea"/>
                <a:cs typeface="+mn-cs"/>
              </a:rPr>
              <a:t>k-</a:t>
            </a:r>
            <a:r>
              <a:rPr lang="en-US" altLang="zh-TW" sz="1200" b="0" i="1" u="none" strike="noStrike" kern="1200" baseline="0" dirty="0" err="1" smtClean="0">
                <a:solidFill>
                  <a:schemeClr val="tx1"/>
                </a:solidFill>
                <a:latin typeface="+mn-lt"/>
                <a:ea typeface="+mn-ea"/>
                <a:cs typeface="+mn-cs"/>
              </a:rPr>
              <a:t>mer</a:t>
            </a:r>
            <a:r>
              <a:rPr lang="en-US" altLang="zh-TW" sz="1200" b="0" i="0" u="none" strike="noStrike" kern="1200" baseline="0" dirty="0" smtClean="0">
                <a:solidFill>
                  <a:schemeClr val="tx1"/>
                </a:solidFill>
                <a:latin typeface="+mn-lt"/>
                <a:ea typeface="+mn-ea"/>
                <a:cs typeface="+mn-cs"/>
              </a:rPr>
              <a:t>, and </a:t>
            </a:r>
            <a:r>
              <a:rPr lang="en-US" altLang="zh-TW" sz="1200" b="0" i="1" u="none" strike="noStrike" kern="1200" baseline="0" dirty="0" smtClean="0">
                <a:solidFill>
                  <a:schemeClr val="tx1"/>
                </a:solidFill>
                <a:latin typeface="+mn-lt"/>
                <a:ea typeface="+mn-ea"/>
                <a:cs typeface="+mn-cs"/>
              </a:rPr>
              <a:t>G </a:t>
            </a:r>
            <a:r>
              <a:rPr lang="en-US" altLang="zh-TW" sz="1200" b="0" i="0" u="none" strike="noStrike" kern="1200" baseline="0" dirty="0" smtClean="0">
                <a:solidFill>
                  <a:schemeClr val="tx1"/>
                </a:solidFill>
                <a:latin typeface="+mn-lt"/>
                <a:ea typeface="+mn-ea"/>
                <a:cs typeface="+mn-cs"/>
              </a:rPr>
              <a:t>is the genome size. This effectively shifts the peak down by </a:t>
            </a:r>
            <a:r>
              <a:rPr lang="en-US" altLang="zh-TW" sz="1200" b="0" i="1" u="none" strike="noStrike" kern="1200" baseline="0" dirty="0" smtClean="0">
                <a:solidFill>
                  <a:schemeClr val="tx1"/>
                </a:solidFill>
                <a:latin typeface="+mn-lt"/>
                <a:ea typeface="+mn-ea"/>
                <a:cs typeface="+mn-cs"/>
              </a:rPr>
              <a:t>k/L </a:t>
            </a:r>
            <a:r>
              <a:rPr lang="en-US" altLang="zh-TW" sz="1200" b="0" i="0" u="none" strike="noStrike" kern="1200" baseline="0" dirty="0" smtClean="0">
                <a:solidFill>
                  <a:schemeClr val="tx1"/>
                </a:solidFill>
                <a:latin typeface="+mn-lt"/>
                <a:ea typeface="+mn-ea"/>
                <a:cs typeface="+mn-cs"/>
              </a:rPr>
              <a:t>percent from the mean nucleotide coverage.</a:t>
            </a:r>
            <a:endParaRPr lang="zh-TW" altLang="en-US" dirty="0"/>
          </a:p>
        </p:txBody>
      </p:sp>
      <p:sp>
        <p:nvSpPr>
          <p:cNvPr id="4" name="投影片編號版面配置區 3"/>
          <p:cNvSpPr>
            <a:spLocks noGrp="1"/>
          </p:cNvSpPr>
          <p:nvPr>
            <p:ph type="sldNum" sz="quarter" idx="10"/>
          </p:nvPr>
        </p:nvSpPr>
        <p:spPr/>
        <p:txBody>
          <a:bodyPr/>
          <a:lstStyle/>
          <a:p>
            <a:fld id="{658F6F00-8337-4E01-A5DC-83A341D646BC}" type="slidenum">
              <a:rPr lang="zh-TW" altLang="en-US" smtClean="0"/>
              <a:t>2</a:t>
            </a:fld>
            <a:endParaRPr lang="zh-TW" altLang="en-US"/>
          </a:p>
        </p:txBody>
      </p:sp>
    </p:spTree>
    <p:extLst>
      <p:ext uri="{BB962C8B-B14F-4D97-AF65-F5344CB8AC3E}">
        <p14:creationId xmlns:p14="http://schemas.microsoft.com/office/powerpoint/2010/main" val="659806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dirty="0" smtClean="0">
                <a:solidFill>
                  <a:schemeClr val="tx1"/>
                </a:solidFill>
                <a:effectLst/>
                <a:latin typeface="+mn-lt"/>
                <a:ea typeface="+mn-ea"/>
                <a:cs typeface="+mn-cs"/>
              </a:rPr>
              <a:t>N(genome size) = Total no. of k-</a:t>
            </a:r>
            <a:r>
              <a:rPr lang="en-US" altLang="zh-TW" sz="1200" b="0" i="0" u="none" strike="noStrike" kern="1200" dirty="0" err="1" smtClean="0">
                <a:solidFill>
                  <a:schemeClr val="tx1"/>
                </a:solidFill>
                <a:effectLst/>
                <a:latin typeface="+mn-lt"/>
                <a:ea typeface="+mn-ea"/>
                <a:cs typeface="+mn-cs"/>
              </a:rPr>
              <a:t>mers</a:t>
            </a:r>
            <a:r>
              <a:rPr lang="en-US" altLang="zh-TW" sz="1200" b="0" i="0" u="none" strike="noStrike" kern="1200" dirty="0" smtClean="0">
                <a:solidFill>
                  <a:schemeClr val="tx1"/>
                </a:solidFill>
                <a:effectLst/>
                <a:latin typeface="+mn-lt"/>
                <a:ea typeface="+mn-ea"/>
                <a:cs typeface="+mn-cs"/>
              </a:rPr>
              <a:t>/Coverage = Area under curve /mean coverage; However, here is a diploid type k-</a:t>
            </a:r>
            <a:r>
              <a:rPr lang="en-US" altLang="zh-TW" sz="1200" b="0" i="0" u="none" strike="noStrike" kern="1200" dirty="0" err="1" smtClean="0">
                <a:solidFill>
                  <a:schemeClr val="tx1"/>
                </a:solidFill>
                <a:effectLst/>
                <a:latin typeface="+mn-lt"/>
                <a:ea typeface="+mn-ea"/>
                <a:cs typeface="+mn-cs"/>
              </a:rPr>
              <a:t>mer</a:t>
            </a:r>
            <a:r>
              <a:rPr lang="en-US" altLang="zh-TW" sz="1200" b="0" i="0" u="none" strike="noStrike" kern="1200" dirty="0" smtClean="0">
                <a:solidFill>
                  <a:schemeClr val="tx1"/>
                </a:solidFill>
                <a:effectLst/>
                <a:latin typeface="+mn-lt"/>
                <a:ea typeface="+mn-ea"/>
                <a:cs typeface="+mn-cs"/>
              </a:rPr>
              <a:t> distribution, so there are two peaks at frequency=21 and frequency=43 respectively, where 21*2 almost equals 43 (The first (heterozygous) peak and the second (homozygous) peak reflect genomic k-</a:t>
            </a:r>
            <a:r>
              <a:rPr lang="en-US" altLang="zh-TW" sz="1200" b="0" i="0" u="none" strike="noStrike" kern="1200" dirty="0" err="1" smtClean="0">
                <a:solidFill>
                  <a:schemeClr val="tx1"/>
                </a:solidFill>
                <a:effectLst/>
                <a:latin typeface="+mn-lt"/>
                <a:ea typeface="+mn-ea"/>
                <a:cs typeface="+mn-cs"/>
              </a:rPr>
              <a:t>mers</a:t>
            </a:r>
            <a:r>
              <a:rPr lang="en-US" altLang="zh-TW" sz="1200" b="0" i="0" u="none" strike="noStrike" kern="1200" dirty="0" smtClean="0">
                <a:solidFill>
                  <a:schemeClr val="tx1"/>
                </a:solidFill>
                <a:effectLst/>
                <a:latin typeface="+mn-lt"/>
                <a:ea typeface="+mn-ea"/>
                <a:cs typeface="+mn-cs"/>
              </a:rPr>
              <a:t> present in either one or both chromosome sets, which are shared by all reads sampled from the respective loci. (Besides, here also avoids erroneous k-</a:t>
            </a:r>
            <a:r>
              <a:rPr lang="en-US" altLang="zh-TW" sz="1200" b="0" i="0" u="none" strike="noStrike" kern="1200" dirty="0" err="1" smtClean="0">
                <a:solidFill>
                  <a:schemeClr val="tx1"/>
                </a:solidFill>
                <a:effectLst/>
                <a:latin typeface="+mn-lt"/>
                <a:ea typeface="+mn-ea"/>
                <a:cs typeface="+mn-cs"/>
              </a:rPr>
              <a:t>mers</a:t>
            </a:r>
            <a:r>
              <a:rPr lang="en-US" altLang="zh-TW" sz="1200" b="0" i="0" u="none" strike="noStrike" kern="1200" dirty="0" smtClean="0">
                <a:solidFill>
                  <a:schemeClr val="tx1"/>
                </a:solidFill>
                <a:effectLst/>
                <a:latin typeface="+mn-lt"/>
                <a:ea typeface="+mn-ea"/>
                <a:cs typeface="+mn-cs"/>
              </a:rPr>
              <a:t> by excluding all k-</a:t>
            </a:r>
            <a:r>
              <a:rPr lang="en-US" altLang="zh-TW" sz="1200" b="0" i="0" u="none" strike="noStrike" kern="1200" dirty="0" err="1" smtClean="0">
                <a:solidFill>
                  <a:schemeClr val="tx1"/>
                </a:solidFill>
                <a:effectLst/>
                <a:latin typeface="+mn-lt"/>
                <a:ea typeface="+mn-ea"/>
                <a:cs typeface="+mn-cs"/>
              </a:rPr>
              <a:t>mers</a:t>
            </a:r>
            <a:r>
              <a:rPr lang="en-US" altLang="zh-TW" sz="1200" b="0" i="0" u="none" strike="noStrike" kern="1200" dirty="0" smtClean="0">
                <a:solidFill>
                  <a:schemeClr val="tx1"/>
                </a:solidFill>
                <a:effectLst/>
                <a:latin typeface="+mn-lt"/>
                <a:ea typeface="+mn-ea"/>
                <a:cs typeface="+mn-cs"/>
              </a:rPr>
              <a:t> occurring at frequencies smaller than </a:t>
            </a:r>
            <a:r>
              <a:rPr lang="en-US" altLang="zh-TW" sz="1200" b="0" i="0" u="none" strike="noStrike" kern="1200" dirty="0" err="1" smtClean="0">
                <a:solidFill>
                  <a:schemeClr val="tx1"/>
                </a:solidFill>
                <a:effectLst/>
                <a:latin typeface="+mn-lt"/>
                <a:ea typeface="+mn-ea"/>
                <a:cs typeface="+mn-cs"/>
              </a:rPr>
              <a:t>certein</a:t>
            </a:r>
            <a:r>
              <a:rPr lang="en-US" altLang="zh-TW" sz="1200" b="0" i="0" u="none" strike="noStrike" kern="1200" dirty="0" smtClean="0">
                <a:solidFill>
                  <a:schemeClr val="tx1"/>
                </a:solidFill>
                <a:effectLst/>
                <a:latin typeface="+mn-lt"/>
                <a:ea typeface="+mn-ea"/>
                <a:cs typeface="+mn-cs"/>
              </a:rPr>
              <a:t> value, which is at the valley between the first and second peak) and uses average frequency of those following two peaks as Coverage.) Therefore, the mean coverage is 42.5. And the area under curve is 6098665032. Finally, the genome size is </a:t>
            </a:r>
            <a:r>
              <a:rPr lang="en-US" altLang="zh-TW" sz="1200" b="1" i="0" u="none" strike="noStrike" kern="1200" dirty="0" smtClean="0">
                <a:solidFill>
                  <a:schemeClr val="tx1"/>
                </a:solidFill>
                <a:effectLst/>
                <a:latin typeface="+mn-lt"/>
                <a:ea typeface="+mn-ea"/>
                <a:cs typeface="+mn-cs"/>
              </a:rPr>
              <a:t>143,498,001bp, error rate = 6.6%. (134,634,692 </a:t>
            </a:r>
            <a:r>
              <a:rPr lang="en-US" altLang="zh-TW" sz="1200" b="1" i="0" u="none" strike="noStrike" kern="1200" dirty="0" err="1" smtClean="0">
                <a:solidFill>
                  <a:schemeClr val="tx1"/>
                </a:solidFill>
                <a:effectLst/>
                <a:latin typeface="+mn-lt"/>
                <a:ea typeface="+mn-ea"/>
                <a:cs typeface="+mn-cs"/>
              </a:rPr>
              <a:t>bp</a:t>
            </a:r>
            <a:r>
              <a:rPr lang="en-US" altLang="zh-TW" sz="1200" b="1" i="0" u="none" strike="noStrike" kern="1200" dirty="0" smtClean="0">
                <a:solidFill>
                  <a:schemeClr val="tx1"/>
                </a:solidFill>
                <a:effectLst/>
                <a:latin typeface="+mn-lt"/>
                <a:ea typeface="+mn-ea"/>
                <a:cs typeface="+mn-cs"/>
              </a:rPr>
              <a:t>, from Nature 14 Dec. 2000; Genome Haploid Length is 119,254,884 </a:t>
            </a:r>
            <a:r>
              <a:rPr lang="en-US" altLang="zh-TW" sz="1200" b="1" i="0" u="none" strike="noStrike" kern="1200" dirty="0" err="1" smtClean="0">
                <a:solidFill>
                  <a:schemeClr val="tx1"/>
                </a:solidFill>
                <a:effectLst/>
                <a:latin typeface="+mn-lt"/>
                <a:ea typeface="+mn-ea"/>
                <a:cs typeface="+mn-cs"/>
              </a:rPr>
              <a:t>bp</a:t>
            </a:r>
            <a:r>
              <a:rPr lang="en-US" altLang="zh-TW" sz="1200" b="1" i="0" u="none" strike="noStrike" kern="1200" dirty="0" smtClean="0">
                <a:solidFill>
                  <a:schemeClr val="tx1"/>
                </a:solidFill>
                <a:effectLst/>
                <a:latin typeface="+mn-lt"/>
                <a:ea typeface="+mn-ea"/>
                <a:cs typeface="+mn-cs"/>
              </a:rPr>
              <a:t>, from </a:t>
            </a:r>
            <a:r>
              <a:rPr lang="en-US" altLang="zh-TW" sz="1200" b="1" i="0" u="none" strike="noStrike" kern="1200" dirty="0" err="1" smtClean="0">
                <a:solidFill>
                  <a:schemeClr val="tx1"/>
                </a:solidFill>
                <a:effectLst/>
                <a:latin typeface="+mn-lt"/>
                <a:ea typeface="+mn-ea"/>
                <a:cs typeface="+mn-cs"/>
              </a:rPr>
              <a:t>genomescope</a:t>
            </a:r>
            <a:r>
              <a:rPr lang="en-US" altLang="zh-TW" sz="1200" b="1" i="0" u="none" strike="noStrike"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658F6F00-8337-4E01-A5DC-83A341D646BC}" type="slidenum">
              <a:rPr lang="zh-TW" altLang="en-US" smtClean="0"/>
              <a:t>6</a:t>
            </a:fld>
            <a:endParaRPr lang="zh-TW" altLang="en-US"/>
          </a:p>
        </p:txBody>
      </p:sp>
    </p:spTree>
    <p:extLst>
      <p:ext uri="{BB962C8B-B14F-4D97-AF65-F5344CB8AC3E}">
        <p14:creationId xmlns:p14="http://schemas.microsoft.com/office/powerpoint/2010/main" val="394586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N(genome size) = Total no. of k-</a:t>
            </a:r>
            <a:r>
              <a:rPr lang="en-US" altLang="zh-TW" sz="1200" b="0" i="0" kern="1200" dirty="0" err="1" smtClean="0">
                <a:solidFill>
                  <a:schemeClr val="tx1"/>
                </a:solidFill>
                <a:effectLst/>
                <a:latin typeface="+mn-lt"/>
                <a:ea typeface="+mn-ea"/>
                <a:cs typeface="+mn-cs"/>
              </a:rPr>
              <a:t>mers</a:t>
            </a:r>
            <a:r>
              <a:rPr lang="en-US" altLang="zh-TW" sz="1200" b="0" i="0" kern="1200" dirty="0" smtClean="0">
                <a:solidFill>
                  <a:schemeClr val="tx1"/>
                </a:solidFill>
                <a:effectLst/>
                <a:latin typeface="+mn-lt"/>
                <a:ea typeface="+mn-ea"/>
                <a:cs typeface="+mn-cs"/>
              </a:rPr>
              <a:t>/Coverage = Area under curve /mean coverage</a:t>
            </a:r>
          </a:p>
          <a:p>
            <a:endParaRPr lang="zh-TW" altLang="en-US" dirty="0"/>
          </a:p>
        </p:txBody>
      </p:sp>
      <p:sp>
        <p:nvSpPr>
          <p:cNvPr id="4" name="投影片編號版面配置區 3"/>
          <p:cNvSpPr>
            <a:spLocks noGrp="1"/>
          </p:cNvSpPr>
          <p:nvPr>
            <p:ph type="sldNum" sz="quarter" idx="10"/>
          </p:nvPr>
        </p:nvSpPr>
        <p:spPr/>
        <p:txBody>
          <a:bodyPr/>
          <a:lstStyle/>
          <a:p>
            <a:fld id="{658F6F00-8337-4E01-A5DC-83A341D646BC}" type="slidenum">
              <a:rPr lang="zh-TW" altLang="en-US" smtClean="0"/>
              <a:t>7</a:t>
            </a:fld>
            <a:endParaRPr lang="zh-TW" altLang="en-US"/>
          </a:p>
        </p:txBody>
      </p:sp>
    </p:spTree>
    <p:extLst>
      <p:ext uri="{BB962C8B-B14F-4D97-AF65-F5344CB8AC3E}">
        <p14:creationId xmlns:p14="http://schemas.microsoft.com/office/powerpoint/2010/main" val="419757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This is very high heterozygous one, because the peak 1 is higher than peak 2, and these two peaks are very near and almost merged. and the second peaks is estimated at around 20. Therefore, N(genome size) = Total no. of k-</a:t>
            </a:r>
            <a:r>
              <a:rPr lang="en-US" altLang="zh-TW" sz="1200" b="0" i="0" kern="1200" dirty="0" err="1" smtClean="0">
                <a:solidFill>
                  <a:schemeClr val="tx1"/>
                </a:solidFill>
                <a:effectLst/>
                <a:latin typeface="+mn-lt"/>
                <a:ea typeface="+mn-ea"/>
                <a:cs typeface="+mn-cs"/>
              </a:rPr>
              <a:t>mers</a:t>
            </a:r>
            <a:r>
              <a:rPr lang="en-US" altLang="zh-TW" sz="1200" b="0" i="0" kern="1200" dirty="0" smtClean="0">
                <a:solidFill>
                  <a:schemeClr val="tx1"/>
                </a:solidFill>
                <a:effectLst/>
                <a:latin typeface="+mn-lt"/>
                <a:ea typeface="+mn-ea"/>
                <a:cs typeface="+mn-cs"/>
              </a:rPr>
              <a:t>/Coverage = 10458904344 / 20 = 522,945,217bp, Error rate = 2.1%. (512,000,000 </a:t>
            </a:r>
            <a:r>
              <a:rPr lang="en-US" altLang="zh-TW" sz="1200" b="0" i="0" kern="1200" dirty="0" err="1" smtClean="0">
                <a:solidFill>
                  <a:schemeClr val="tx1"/>
                </a:solidFill>
                <a:effectLst/>
                <a:latin typeface="+mn-lt"/>
                <a:ea typeface="+mn-ea"/>
                <a:cs typeface="+mn-cs"/>
              </a:rPr>
              <a:t>bp</a:t>
            </a:r>
            <a:r>
              <a:rPr lang="en-US" altLang="zh-TW" sz="1200" b="0" i="0" kern="1200" dirty="0" smtClean="0">
                <a:solidFill>
                  <a:schemeClr val="tx1"/>
                </a:solidFill>
                <a:effectLst/>
                <a:latin typeface="+mn-lt"/>
                <a:ea typeface="+mn-ea"/>
                <a:cs typeface="+mn-cs"/>
              </a:rPr>
              <a:t>, from Genome Res. 2013 Feb;23; Genome Haploid Length is 407,327,190 </a:t>
            </a:r>
            <a:r>
              <a:rPr lang="en-US" altLang="zh-TW" sz="1200" b="0" i="0" kern="1200" dirty="0" err="1" smtClean="0">
                <a:solidFill>
                  <a:schemeClr val="tx1"/>
                </a:solidFill>
                <a:effectLst/>
                <a:latin typeface="+mn-lt"/>
                <a:ea typeface="+mn-ea"/>
                <a:cs typeface="+mn-cs"/>
              </a:rPr>
              <a:t>bp</a:t>
            </a:r>
            <a:r>
              <a:rPr lang="en-US" altLang="zh-TW" sz="1200" b="0" i="0" kern="1200" dirty="0" smtClean="0">
                <a:solidFill>
                  <a:schemeClr val="tx1"/>
                </a:solidFill>
                <a:effectLst/>
                <a:latin typeface="+mn-lt"/>
                <a:ea typeface="+mn-ea"/>
                <a:cs typeface="+mn-cs"/>
              </a:rPr>
              <a:t>, from </a:t>
            </a:r>
            <a:r>
              <a:rPr lang="en-US" altLang="zh-TW" sz="1200" b="0" i="0" kern="1200" dirty="0" err="1" smtClean="0">
                <a:solidFill>
                  <a:schemeClr val="tx1"/>
                </a:solidFill>
                <a:effectLst/>
                <a:latin typeface="+mn-lt"/>
                <a:ea typeface="+mn-ea"/>
                <a:cs typeface="+mn-cs"/>
              </a:rPr>
              <a:t>genomescope</a:t>
            </a:r>
            <a:r>
              <a:rPr lang="en-US" altLang="zh-TW" sz="1200" b="0" i="0" kern="1200" dirty="0" smtClean="0">
                <a:solidFill>
                  <a:schemeClr val="tx1"/>
                </a:solidFill>
                <a:effectLst/>
                <a:latin typeface="+mn-lt"/>
                <a:ea typeface="+mn-ea"/>
                <a:cs typeface="+mn-cs"/>
              </a:rPr>
              <a:t>, http://qb.cshl.edu/genomescope/analysis.php?code=XJbpM1il3XyrYNAfOM4c). </a:t>
            </a:r>
            <a:endParaRPr lang="zh-TW" altLang="en-US" dirty="0"/>
          </a:p>
        </p:txBody>
      </p:sp>
      <p:sp>
        <p:nvSpPr>
          <p:cNvPr id="4" name="投影片編號版面配置區 3"/>
          <p:cNvSpPr>
            <a:spLocks noGrp="1"/>
          </p:cNvSpPr>
          <p:nvPr>
            <p:ph type="sldNum" sz="quarter" idx="10"/>
          </p:nvPr>
        </p:nvSpPr>
        <p:spPr/>
        <p:txBody>
          <a:bodyPr/>
          <a:lstStyle/>
          <a:p>
            <a:fld id="{658F6F00-8337-4E01-A5DC-83A341D646BC}" type="slidenum">
              <a:rPr lang="zh-TW" altLang="en-US" smtClean="0"/>
              <a:t>8</a:t>
            </a:fld>
            <a:endParaRPr lang="zh-TW" altLang="en-US"/>
          </a:p>
        </p:txBody>
      </p:sp>
    </p:spTree>
    <p:extLst>
      <p:ext uri="{BB962C8B-B14F-4D97-AF65-F5344CB8AC3E}">
        <p14:creationId xmlns:p14="http://schemas.microsoft.com/office/powerpoint/2010/main" val="3467304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N(genome size) = Total no. of k-</a:t>
            </a:r>
            <a:r>
              <a:rPr lang="en-US" altLang="zh-TW" sz="1200" b="0" i="0" kern="1200" dirty="0" err="1" smtClean="0">
                <a:solidFill>
                  <a:schemeClr val="tx1"/>
                </a:solidFill>
                <a:effectLst/>
                <a:latin typeface="+mn-lt"/>
                <a:ea typeface="+mn-ea"/>
                <a:cs typeface="+mn-cs"/>
              </a:rPr>
              <a:t>mers</a:t>
            </a:r>
            <a:r>
              <a:rPr lang="en-US" altLang="zh-TW" sz="1200" b="0" i="0" kern="1200" dirty="0" smtClean="0">
                <a:solidFill>
                  <a:schemeClr val="tx1"/>
                </a:solidFill>
                <a:effectLst/>
                <a:latin typeface="+mn-lt"/>
                <a:ea typeface="+mn-ea"/>
                <a:cs typeface="+mn-cs"/>
              </a:rPr>
              <a:t>/Coverage = Area under curve /mean coverage</a:t>
            </a:r>
          </a:p>
          <a:p>
            <a:endParaRPr lang="zh-TW" altLang="en-US" dirty="0"/>
          </a:p>
        </p:txBody>
      </p:sp>
      <p:sp>
        <p:nvSpPr>
          <p:cNvPr id="4" name="投影片編號版面配置區 3"/>
          <p:cNvSpPr>
            <a:spLocks noGrp="1"/>
          </p:cNvSpPr>
          <p:nvPr>
            <p:ph type="sldNum" sz="quarter" idx="10"/>
          </p:nvPr>
        </p:nvSpPr>
        <p:spPr/>
        <p:txBody>
          <a:bodyPr/>
          <a:lstStyle/>
          <a:p>
            <a:fld id="{658F6F00-8337-4E01-A5DC-83A341D646BC}" type="slidenum">
              <a:rPr lang="zh-TW" altLang="en-US" smtClean="0"/>
              <a:t>9</a:t>
            </a:fld>
            <a:endParaRPr lang="zh-TW" altLang="en-US"/>
          </a:p>
        </p:txBody>
      </p:sp>
    </p:spTree>
    <p:extLst>
      <p:ext uri="{BB962C8B-B14F-4D97-AF65-F5344CB8AC3E}">
        <p14:creationId xmlns:p14="http://schemas.microsoft.com/office/powerpoint/2010/main" val="188993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The final model parameters are decided by selecting the model parameters that have</a:t>
            </a:r>
          </a:p>
          <a:p>
            <a:r>
              <a:rPr lang="en-US" altLang="zh-TW" sz="1200" b="0" i="0" u="none" strike="noStrike" kern="1200" baseline="0" dirty="0" smtClean="0">
                <a:solidFill>
                  <a:schemeClr val="tx1"/>
                </a:solidFill>
                <a:latin typeface="+mn-lt"/>
                <a:ea typeface="+mn-ea"/>
                <a:cs typeface="+mn-cs"/>
              </a:rPr>
              <a:t>the smallest residual sum of square error (RSSE) between the predicted values and the</a:t>
            </a:r>
          </a:p>
          <a:p>
            <a:r>
              <a:rPr lang="en-US" altLang="zh-TW" sz="1200" b="0" i="0" u="none" strike="noStrike" kern="1200" baseline="0" dirty="0" smtClean="0">
                <a:solidFill>
                  <a:schemeClr val="tx1"/>
                </a:solidFill>
                <a:latin typeface="+mn-lt"/>
                <a:ea typeface="+mn-ea"/>
                <a:cs typeface="+mn-cs"/>
              </a:rPr>
              <a:t>observed values, excluding presumptive sequencing errors with low coverage below E,</a:t>
            </a:r>
          </a:p>
          <a:p>
            <a:r>
              <a:rPr lang="en-US" altLang="zh-TW" sz="1200" b="0" i="0" u="none" strike="noStrike" kern="1200" baseline="0" dirty="0" smtClean="0">
                <a:solidFill>
                  <a:schemeClr val="tx1"/>
                </a:solidFill>
                <a:latin typeface="+mn-lt"/>
                <a:ea typeface="+mn-ea"/>
                <a:cs typeface="+mn-cs"/>
              </a:rPr>
              <a:t>that is determined by the position where the model results first intersects the observed </a:t>
            </a:r>
            <a:r>
              <a:rPr lang="en-US" altLang="zh-TW" sz="1200" b="0" i="1" u="none" strike="noStrike" kern="1200" baseline="0" dirty="0" err="1" smtClean="0">
                <a:solidFill>
                  <a:schemeClr val="tx1"/>
                </a:solidFill>
                <a:latin typeface="+mn-lt"/>
                <a:ea typeface="+mn-ea"/>
                <a:cs typeface="+mn-cs"/>
              </a:rPr>
              <a:t>kmer</a:t>
            </a:r>
            <a:endParaRPr lang="en-US" altLang="zh-TW" sz="1200" b="0" i="1"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frequencies. (Eq. 4). In the event of a near tie in RSSE, the algorithm selects the</a:t>
            </a:r>
          </a:p>
          <a:p>
            <a:r>
              <a:rPr lang="en-US" altLang="zh-TW" sz="1200" b="0" i="0" u="none" strike="noStrike" kern="1200" baseline="0" dirty="0" smtClean="0">
                <a:solidFill>
                  <a:schemeClr val="tx1"/>
                </a:solidFill>
                <a:latin typeface="+mn-lt"/>
                <a:ea typeface="+mn-ea"/>
                <a:cs typeface="+mn-cs"/>
              </a:rPr>
              <a:t>model parameters that have higher rates of heterozygosity and smaller genome size</a:t>
            </a:r>
          </a:p>
          <a:p>
            <a:r>
              <a:rPr lang="en-US" altLang="zh-TW" sz="1200" b="0" i="0" u="none" strike="noStrike" kern="1200" baseline="0" dirty="0" smtClean="0">
                <a:solidFill>
                  <a:schemeClr val="tx1"/>
                </a:solidFill>
                <a:latin typeface="+mn-lt"/>
                <a:ea typeface="+mn-ea"/>
                <a:cs typeface="+mn-cs"/>
              </a:rPr>
              <a:t>rather than lower heterozygosity and larger genome size. The RSSE is reported to the</a:t>
            </a:r>
          </a:p>
          <a:p>
            <a:r>
              <a:rPr lang="en-US" altLang="zh-TW" sz="1200" b="0" i="0" u="none" strike="noStrike" kern="1200" baseline="0" dirty="0" smtClean="0">
                <a:solidFill>
                  <a:schemeClr val="tx1"/>
                </a:solidFill>
                <a:latin typeface="+mn-lt"/>
                <a:ea typeface="+mn-ea"/>
                <a:cs typeface="+mn-cs"/>
              </a:rPr>
              <a:t>user, as well as a more interpretable score representing the percentage of </a:t>
            </a:r>
            <a:r>
              <a:rPr lang="en-US" altLang="zh-TW" sz="1200" b="0" i="1" u="none" strike="noStrike" kern="1200" baseline="0" dirty="0" smtClean="0">
                <a:solidFill>
                  <a:schemeClr val="tx1"/>
                </a:solidFill>
                <a:latin typeface="+mn-lt"/>
                <a:ea typeface="+mn-ea"/>
                <a:cs typeface="+mn-cs"/>
              </a:rPr>
              <a:t>k-</a:t>
            </a:r>
            <a:r>
              <a:rPr lang="en-US" altLang="zh-TW" sz="1200" b="0" i="1" u="none" strike="noStrike" kern="1200" baseline="0" dirty="0" err="1" smtClean="0">
                <a:solidFill>
                  <a:schemeClr val="tx1"/>
                </a:solidFill>
                <a:latin typeface="+mn-lt"/>
                <a:ea typeface="+mn-ea"/>
                <a:cs typeface="+mn-cs"/>
              </a:rPr>
              <a:t>mers</a:t>
            </a:r>
            <a:r>
              <a:rPr lang="en-US" altLang="zh-TW" sz="1200" b="0" i="1"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that</a:t>
            </a:r>
          </a:p>
          <a:p>
            <a:r>
              <a:rPr lang="en-US" altLang="zh-TW" sz="1200" b="0" i="0" u="none" strike="noStrike" kern="1200" baseline="0" dirty="0" smtClean="0">
                <a:solidFill>
                  <a:schemeClr val="tx1"/>
                </a:solidFill>
                <a:latin typeface="+mn-lt"/>
                <a:ea typeface="+mn-ea"/>
                <a:cs typeface="+mn-cs"/>
              </a:rPr>
              <a:t>are not captured by the model.</a:t>
            </a:r>
            <a:endParaRPr lang="zh-TW" altLang="en-US" dirty="0"/>
          </a:p>
        </p:txBody>
      </p:sp>
      <p:sp>
        <p:nvSpPr>
          <p:cNvPr id="4" name="投影片編號版面配置區 3"/>
          <p:cNvSpPr>
            <a:spLocks noGrp="1"/>
          </p:cNvSpPr>
          <p:nvPr>
            <p:ph type="sldNum" sz="quarter" idx="10"/>
          </p:nvPr>
        </p:nvSpPr>
        <p:spPr/>
        <p:txBody>
          <a:bodyPr/>
          <a:lstStyle/>
          <a:p>
            <a:fld id="{658F6F00-8337-4E01-A5DC-83A341D646BC}" type="slidenum">
              <a:rPr lang="zh-TW" altLang="en-US" smtClean="0"/>
              <a:t>14</a:t>
            </a:fld>
            <a:endParaRPr lang="zh-TW" altLang="en-US"/>
          </a:p>
        </p:txBody>
      </p:sp>
    </p:spTree>
    <p:extLst>
      <p:ext uri="{BB962C8B-B14F-4D97-AF65-F5344CB8AC3E}">
        <p14:creationId xmlns:p14="http://schemas.microsoft.com/office/powerpoint/2010/main" val="24131452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7985BB18-B5EF-4506-8DDD-A05335BC87F2}" type="datetimeFigureOut">
              <a:rPr lang="zh-TW" altLang="en-US" smtClean="0"/>
              <a:t>2018/3/29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2602326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7985BB18-B5EF-4506-8DDD-A05335BC87F2}" type="datetimeFigureOut">
              <a:rPr lang="zh-TW" altLang="en-US" smtClean="0"/>
              <a:t>2018/3/29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301755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7985BB18-B5EF-4506-8DDD-A05335BC87F2}" type="datetimeFigureOut">
              <a:rPr lang="zh-TW" altLang="en-US" smtClean="0"/>
              <a:t>2018/3/29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742186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7985BB18-B5EF-4506-8DDD-A05335BC87F2}" type="datetimeFigureOut">
              <a:rPr lang="zh-TW" altLang="en-US" smtClean="0"/>
              <a:t>2018/3/29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565838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8593667" y="6272784"/>
            <a:ext cx="2644309" cy="365125"/>
          </a:xfrm>
        </p:spPr>
        <p:txBody>
          <a:bodyPr/>
          <a:lstStyle/>
          <a:p>
            <a:fld id="{7985BB18-B5EF-4506-8DDD-A05335BC87F2}" type="datetimeFigureOut">
              <a:rPr lang="zh-TW" altLang="en-US" smtClean="0"/>
              <a:t>2018/3/29</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3578709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7985BB18-B5EF-4506-8DDD-A05335BC87F2}" type="datetimeFigureOut">
              <a:rPr lang="zh-TW" altLang="en-US" smtClean="0"/>
              <a:t>2018/3/29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87980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7985BB18-B5EF-4506-8DDD-A05335BC87F2}" type="datetimeFigureOut">
              <a:rPr lang="zh-TW" altLang="en-US" smtClean="0"/>
              <a:t>2018/3/29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2427838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7985BB18-B5EF-4506-8DDD-A05335BC87F2}" type="datetimeFigureOut">
              <a:rPr lang="zh-TW" altLang="en-US" smtClean="0"/>
              <a:t>2018/3/29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160685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5BB18-B5EF-4506-8DDD-A05335BC87F2}" type="datetimeFigureOut">
              <a:rPr lang="zh-TW" altLang="en-US" smtClean="0"/>
              <a:t>2018/3/29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2370936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smtClean="0"/>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7985BB18-B5EF-4506-8DDD-A05335BC87F2}" type="datetimeFigureOut">
              <a:rPr lang="zh-TW" altLang="en-US" smtClean="0"/>
              <a:t>2018/3/29</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133502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7985BB18-B5EF-4506-8DDD-A05335BC87F2}" type="datetimeFigureOut">
              <a:rPr lang="zh-TW" altLang="en-US" smtClean="0"/>
              <a:t>2018/3/29</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627801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85BB18-B5EF-4506-8DDD-A05335BC87F2}" type="datetimeFigureOut">
              <a:rPr lang="zh-TW" altLang="en-US" smtClean="0"/>
              <a:t>2018/3/29</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A131F8C-BA3E-4097-8647-711D8EA86F7B}" type="slidenum">
              <a:rPr lang="zh-TW" altLang="en-US" smtClean="0"/>
              <a:t>‹#›</a:t>
            </a:fld>
            <a:endParaRPr lang="zh-TW" altLang="en-US"/>
          </a:p>
        </p:txBody>
      </p:sp>
    </p:spTree>
    <p:extLst>
      <p:ext uri="{BB962C8B-B14F-4D97-AF65-F5344CB8AC3E}">
        <p14:creationId xmlns:p14="http://schemas.microsoft.com/office/powerpoint/2010/main" val="276274178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1.jpe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41.png"/><Relationship Id="rId10" Type="http://schemas.openxmlformats.org/officeDocument/2006/relationships/image" Target="../media/image26.png"/><Relationship Id="rId4" Type="http://schemas.openxmlformats.org/officeDocument/2006/relationships/image" Target="../media/image40.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png"/><Relationship Id="rId7" Type="http://schemas.openxmlformats.org/officeDocument/2006/relationships/image" Target="../media/image24.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3.png"/><Relationship Id="rId10" Type="http://schemas.openxmlformats.org/officeDocument/2006/relationships/image" Target="../media/image25.jpeg"/><Relationship Id="rId4" Type="http://schemas.openxmlformats.org/officeDocument/2006/relationships/image" Target="../media/image17.jpe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49.png"/><Relationship Id="rId7" Type="http://schemas.openxmlformats.org/officeDocument/2006/relationships/image" Target="../media/image32.jpe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1.png"/><Relationship Id="rId10" Type="http://schemas.openxmlformats.org/officeDocument/2006/relationships/image" Target="../media/image34.jpeg"/><Relationship Id="rId4" Type="http://schemas.openxmlformats.org/officeDocument/2006/relationships/image" Target="../media/image50.png"/><Relationship Id="rId9"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png"/><Relationship Id="rId18" Type="http://schemas.openxmlformats.org/officeDocument/2006/relationships/image" Target="../media/image73.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17.jpeg"/><Relationship Id="rId2" Type="http://schemas.openxmlformats.org/officeDocument/2006/relationships/image" Target="../media/image58.jpeg"/><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jpe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4.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jpe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jpeg"/><Relationship Id="rId2" Type="http://schemas.openxmlformats.org/officeDocument/2006/relationships/image" Target="../media/image75.jpeg"/><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jpeg"/><Relationship Id="rId5" Type="http://schemas.openxmlformats.org/officeDocument/2006/relationships/image" Target="../media/image78.jpeg"/><Relationship Id="rId15" Type="http://schemas.openxmlformats.org/officeDocument/2006/relationships/image" Target="../media/image88.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2.jpeg"/><Relationship Id="rId9"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4.jpe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4.jpeg"/><Relationship Id="rId3" Type="http://schemas.openxmlformats.org/officeDocument/2006/relationships/image" Target="../media/image17.jpeg"/><Relationship Id="rId7" Type="http://schemas.openxmlformats.org/officeDocument/2006/relationships/image" Target="../media/image24.jpe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5.jpeg"/><Relationship Id="rId5" Type="http://schemas.openxmlformats.org/officeDocument/2006/relationships/image" Target="../media/image3.png"/><Relationship Id="rId10" Type="http://schemas.openxmlformats.org/officeDocument/2006/relationships/image" Target="../media/image21.jpeg"/><Relationship Id="rId4" Type="http://schemas.openxmlformats.org/officeDocument/2006/relationships/image" Target="../media/image22.jpeg"/><Relationship Id="rId9" Type="http://schemas.openxmlformats.org/officeDocument/2006/relationships/image" Target="../media/image33.jpeg"/><Relationship Id="rId1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954205" y="2047164"/>
            <a:ext cx="10782869" cy="1449151"/>
          </a:xfrm>
        </p:spPr>
        <p:txBody>
          <a:bodyPr>
            <a:noAutofit/>
          </a:bodyPr>
          <a:lstStyle/>
          <a:p>
            <a:r>
              <a:rPr lang="en-US" altLang="zh-TW" sz="5500" dirty="0" smtClean="0"/>
              <a:t>K-</a:t>
            </a:r>
            <a:r>
              <a:rPr lang="en-US" altLang="zh-TW" sz="5500" dirty="0" err="1" smtClean="0"/>
              <a:t>mer’s</a:t>
            </a:r>
            <a:r>
              <a:rPr lang="en-US" altLang="zh-TW" sz="5500" dirty="0" smtClean="0"/>
              <a:t> analysis for genome profile</a:t>
            </a:r>
            <a:endParaRPr lang="zh-TW" altLang="en-US" sz="5500" dirty="0"/>
          </a:p>
        </p:txBody>
      </p:sp>
      <p:sp>
        <p:nvSpPr>
          <p:cNvPr id="3" name="副標題 2"/>
          <p:cNvSpPr>
            <a:spLocks noGrp="1"/>
          </p:cNvSpPr>
          <p:nvPr>
            <p:ph type="subTitle" idx="1"/>
          </p:nvPr>
        </p:nvSpPr>
        <p:spPr>
          <a:xfrm>
            <a:off x="1521157" y="3496315"/>
            <a:ext cx="9144000" cy="369461"/>
          </a:xfrm>
        </p:spPr>
        <p:txBody>
          <a:bodyPr>
            <a:noAutofit/>
          </a:bodyPr>
          <a:lstStyle/>
          <a:p>
            <a:r>
              <a:rPr lang="en-US" altLang="zh-TW" sz="3600" dirty="0" err="1" smtClean="0"/>
              <a:t>ChunHsuan</a:t>
            </a:r>
            <a:r>
              <a:rPr lang="en-US" altLang="zh-TW" sz="3600" dirty="0" smtClean="0"/>
              <a:t> Lo (Jason)</a:t>
            </a:r>
            <a:endParaRPr lang="zh-TW" altLang="en-US" sz="3600" dirty="0"/>
          </a:p>
        </p:txBody>
      </p:sp>
    </p:spTree>
    <p:extLst>
      <p:ext uri="{BB962C8B-B14F-4D97-AF65-F5344CB8AC3E}">
        <p14:creationId xmlns:p14="http://schemas.microsoft.com/office/powerpoint/2010/main" val="1698099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3998" y="2600036"/>
            <a:ext cx="9370688" cy="1609344"/>
          </a:xfrm>
        </p:spPr>
        <p:txBody>
          <a:bodyPr/>
          <a:lstStyle/>
          <a:p>
            <a:r>
              <a:rPr lang="en-US" altLang="zh-TW" dirty="0" smtClean="0"/>
              <a:t>Using </a:t>
            </a:r>
            <a:r>
              <a:rPr lang="en-US" altLang="zh-TW" dirty="0" err="1" smtClean="0"/>
              <a:t>GenomeScope</a:t>
            </a:r>
            <a:r>
              <a:rPr lang="en-US" altLang="zh-TW" dirty="0" smtClean="0"/>
              <a:t> Model’s method</a:t>
            </a:r>
            <a:endParaRPr lang="zh-TW" altLang="en-US" dirty="0"/>
          </a:p>
        </p:txBody>
      </p:sp>
    </p:spTree>
    <p:extLst>
      <p:ext uri="{BB962C8B-B14F-4D97-AF65-F5344CB8AC3E}">
        <p14:creationId xmlns:p14="http://schemas.microsoft.com/office/powerpoint/2010/main" val="4102108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srcRect l="688" t="39999" b="24376"/>
          <a:stretch/>
        </p:blipFill>
        <p:spPr>
          <a:xfrm>
            <a:off x="365759" y="1257300"/>
            <a:ext cx="11612880" cy="2342093"/>
          </a:xfrm>
          <a:prstGeom prst="rect">
            <a:avLst/>
          </a:prstGeom>
        </p:spPr>
      </p:pic>
      <p:pic>
        <p:nvPicPr>
          <p:cNvPr id="5" name="圖片 4"/>
          <p:cNvPicPr>
            <a:picLocks noChangeAspect="1"/>
          </p:cNvPicPr>
          <p:nvPr/>
        </p:nvPicPr>
        <p:blipFill rotWithShape="1">
          <a:blip r:embed="rId3"/>
          <a:srcRect l="1698" t="33033" r="1203" b="32224"/>
          <a:stretch/>
        </p:blipFill>
        <p:spPr>
          <a:xfrm>
            <a:off x="2381250" y="4069080"/>
            <a:ext cx="7581898" cy="1525221"/>
          </a:xfrm>
          <a:prstGeom prst="rect">
            <a:avLst/>
          </a:prstGeom>
        </p:spPr>
      </p:pic>
    </p:spTree>
    <p:extLst>
      <p:ext uri="{BB962C8B-B14F-4D97-AF65-F5344CB8AC3E}">
        <p14:creationId xmlns:p14="http://schemas.microsoft.com/office/powerpoint/2010/main" val="1597844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2"/>
          <a:srcRect l="30205" t="5312" r="29210" b="7188"/>
          <a:stretch/>
        </p:blipFill>
        <p:spPr>
          <a:xfrm>
            <a:off x="3520439" y="160020"/>
            <a:ext cx="5280661" cy="6400800"/>
          </a:xfrm>
          <a:prstGeom prst="rect">
            <a:avLst/>
          </a:prstGeom>
        </p:spPr>
      </p:pic>
    </p:spTree>
    <p:extLst>
      <p:ext uri="{BB962C8B-B14F-4D97-AF65-F5344CB8AC3E}">
        <p14:creationId xmlns:p14="http://schemas.microsoft.com/office/powerpoint/2010/main" val="399160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Cover"/>
          <p:cNvPicPr>
            <a:picLocks noChangeAspect="1" noChangeArrowheads="1"/>
          </p:cNvPicPr>
          <p:nvPr/>
        </p:nvPicPr>
        <p:blipFill rotWithShape="1">
          <a:blip r:embed="rId2">
            <a:extLst>
              <a:ext uri="{28A0092B-C50C-407E-A947-70E740481C1C}">
                <a14:useLocalDpi xmlns:a14="http://schemas.microsoft.com/office/drawing/2010/main" val="0"/>
              </a:ext>
            </a:extLst>
          </a:blip>
          <a:srcRect l="65273" t="6852"/>
          <a:stretch/>
        </p:blipFill>
        <p:spPr bwMode="auto">
          <a:xfrm>
            <a:off x="2953150" y="0"/>
            <a:ext cx="5986134" cy="5961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bwMode="auto">
          <a:xfrm>
            <a:off x="0" y="6045958"/>
            <a:ext cx="7589745" cy="81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8600" tIns="0" rIns="22860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zh-TW" sz="1050" dirty="0"/>
              <a:t>From: </a:t>
            </a:r>
            <a:r>
              <a:rPr lang="en-US" altLang="zh-TW" sz="1050" dirty="0" err="1"/>
              <a:t>GenomeScope</a:t>
            </a:r>
            <a:r>
              <a:rPr lang="en-US" altLang="zh-TW" sz="1050" dirty="0"/>
              <a:t>: fast reference-free genome profiling from short reads</a:t>
            </a:r>
          </a:p>
          <a:p>
            <a:pPr eaLnBrk="1" hangingPunct="1">
              <a:spcBef>
                <a:spcPct val="0"/>
              </a:spcBef>
              <a:buFontTx/>
              <a:buNone/>
            </a:pPr>
            <a:r>
              <a:rPr lang="en-US" altLang="zh-TW" sz="1000" dirty="0"/>
              <a:t>Bioinformatics. 2017;33(14):2202-2204. doi:10.1093/bioinformatics/btx153</a:t>
            </a:r>
          </a:p>
          <a:p>
            <a:pPr eaLnBrk="1" hangingPunct="1">
              <a:spcBef>
                <a:spcPct val="0"/>
              </a:spcBef>
              <a:buFontTx/>
              <a:buNone/>
            </a:pPr>
            <a:r>
              <a:rPr lang="en-US" altLang="zh-TW" sz="1000" dirty="0"/>
              <a:t>Bioinformatics | © The Author 2017. Published by Oxford University Press. All rights reserved. For Permissions, please e-mail: journals.permissions@oup.com</a:t>
            </a:r>
          </a:p>
        </p:txBody>
      </p:sp>
    </p:spTree>
    <p:extLst>
      <p:ext uri="{BB962C8B-B14F-4D97-AF65-F5344CB8AC3E}">
        <p14:creationId xmlns:p14="http://schemas.microsoft.com/office/powerpoint/2010/main" val="387350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字方塊 3"/>
              <p:cNvSpPr txBox="1"/>
              <p:nvPr/>
            </p:nvSpPr>
            <p:spPr>
              <a:xfrm>
                <a:off x="1858609" y="2638328"/>
                <a:ext cx="8590172" cy="15104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𝑅𝑆𝑆𝐸</m:t>
                      </m:r>
                      <m:r>
                        <a:rPr lang="en-US" altLang="zh-TW" sz="3600" b="0" i="1" smtClean="0">
                          <a:latin typeface="Cambria Math" panose="02040503050406030204" pitchFamily="18" charset="0"/>
                        </a:rPr>
                        <m:t>= </m:t>
                      </m:r>
                      <m:nary>
                        <m:naryPr>
                          <m:chr m:val="∑"/>
                          <m:ctrlPr>
                            <a:rPr lang="en-US" altLang="zh-TW" sz="3600" b="0" i="1" smtClean="0">
                              <a:latin typeface="Cambria Math" panose="02040503050406030204" pitchFamily="18" charset="0"/>
                            </a:rPr>
                          </m:ctrlPr>
                        </m:naryPr>
                        <m:sub>
                          <m:r>
                            <m:rPr>
                              <m:brk m:alnAt="23"/>
                            </m:rPr>
                            <a:rPr lang="en-US" altLang="zh-TW" sz="3600" b="0" i="1" smtClean="0">
                              <a:latin typeface="Cambria Math" panose="02040503050406030204" pitchFamily="18" charset="0"/>
                            </a:rPr>
                            <m:t>𝑥</m:t>
                          </m:r>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𝐸</m:t>
                          </m:r>
                        </m:sub>
                        <m:sup>
                          <m:r>
                            <a:rPr lang="en-US" altLang="zh-TW" sz="3600" b="0" i="1" smtClean="0">
                              <a:latin typeface="Cambria Math" panose="02040503050406030204" pitchFamily="18" charset="0"/>
                              <a:ea typeface="Cambria Math" panose="02040503050406030204" pitchFamily="18" charset="0"/>
                            </a:rPr>
                            <m:t>∞</m:t>
                          </m:r>
                        </m:sup>
                        <m:e>
                          <m:sSup>
                            <m:sSupPr>
                              <m:ctrlPr>
                                <a:rPr lang="en-US" altLang="zh-TW" sz="3600" b="0" i="1" smtClean="0">
                                  <a:latin typeface="Cambria Math" panose="02040503050406030204" pitchFamily="18" charset="0"/>
                                </a:rPr>
                              </m:ctrlPr>
                            </m:sSupPr>
                            <m:e>
                              <m:r>
                                <a:rPr lang="en-US" altLang="zh-TW" sz="3600" i="1">
                                  <a:latin typeface="Cambria Math" panose="02040503050406030204" pitchFamily="18" charset="0"/>
                                </a:rPr>
                                <m:t>(</m:t>
                              </m:r>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𝑘𝑚𝑒𝑟</m:t>
                                  </m:r>
                                </m:e>
                                <m:sub>
                                  <m:r>
                                    <a:rPr lang="en-US" altLang="zh-TW" sz="3600" i="1">
                                      <a:latin typeface="Cambria Math" panose="02040503050406030204" pitchFamily="18" charset="0"/>
                                    </a:rPr>
                                    <m:t>𝑜𝑏𝑠</m:t>
                                  </m:r>
                                </m:sub>
                              </m:sSub>
                              <m:d>
                                <m:dPr>
                                  <m:begChr m:val="["/>
                                  <m:endChr m:val="]"/>
                                  <m:ctrlPr>
                                    <a:rPr lang="en-US" altLang="zh-TW" sz="3600" i="1">
                                      <a:latin typeface="Cambria Math" panose="02040503050406030204" pitchFamily="18" charset="0"/>
                                    </a:rPr>
                                  </m:ctrlPr>
                                </m:dPr>
                                <m:e>
                                  <m:r>
                                    <a:rPr lang="en-US" altLang="zh-TW" sz="3600" i="1">
                                      <a:latin typeface="Cambria Math" panose="02040503050406030204" pitchFamily="18" charset="0"/>
                                    </a:rPr>
                                    <m:t>𝑥</m:t>
                                  </m:r>
                                </m:e>
                              </m:d>
                              <m:r>
                                <a:rPr lang="en-US" altLang="zh-TW" sz="3600" i="1">
                                  <a:latin typeface="Cambria Math" panose="02040503050406030204" pitchFamily="18" charset="0"/>
                                </a:rPr>
                                <m:t> − </m:t>
                              </m:r>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𝑘𝑚𝑒𝑟</m:t>
                                  </m:r>
                                </m:e>
                                <m:sub>
                                  <m:r>
                                    <a:rPr lang="en-US" altLang="zh-TW" sz="3600" i="1">
                                      <a:latin typeface="Cambria Math" panose="02040503050406030204" pitchFamily="18" charset="0"/>
                                    </a:rPr>
                                    <m:t>𝑝𝑟𝑒𝑑</m:t>
                                  </m:r>
                                </m:sub>
                              </m:sSub>
                              <m:r>
                                <a:rPr lang="en-US" altLang="zh-TW" sz="3600" i="1">
                                  <a:latin typeface="Cambria Math" panose="02040503050406030204" pitchFamily="18" charset="0"/>
                                </a:rPr>
                                <m:t>[</m:t>
                              </m:r>
                              <m:r>
                                <a:rPr lang="en-US" altLang="zh-TW" sz="3600" i="1">
                                  <a:latin typeface="Cambria Math" panose="02040503050406030204" pitchFamily="18" charset="0"/>
                                </a:rPr>
                                <m:t>𝑥</m:t>
                              </m:r>
                              <m:r>
                                <a:rPr lang="en-US" altLang="zh-TW" sz="3600" i="1">
                                  <a:latin typeface="Cambria Math" panose="02040503050406030204" pitchFamily="18" charset="0"/>
                                </a:rPr>
                                <m:t>])</m:t>
                              </m:r>
                            </m:e>
                            <m:sup>
                              <m:r>
                                <a:rPr lang="en-US" altLang="zh-TW" sz="3600" b="0" i="1" smtClean="0">
                                  <a:latin typeface="Cambria Math" panose="02040503050406030204" pitchFamily="18" charset="0"/>
                                </a:rPr>
                                <m:t>2</m:t>
                              </m:r>
                            </m:sup>
                          </m:sSup>
                        </m:e>
                      </m:nary>
                    </m:oMath>
                  </m:oMathPara>
                </a14:m>
                <a:endParaRPr lang="zh-TW" altLang="en-US" dirty="0"/>
              </a:p>
            </p:txBody>
          </p:sp>
        </mc:Choice>
        <mc:Fallback>
          <p:sp>
            <p:nvSpPr>
              <p:cNvPr id="4" name="文字方塊 3"/>
              <p:cNvSpPr txBox="1">
                <a:spLocks noRot="1" noChangeAspect="1" noMove="1" noResize="1" noEditPoints="1" noAdjustHandles="1" noChangeArrowheads="1" noChangeShapeType="1" noTextEdit="1"/>
              </p:cNvSpPr>
              <p:nvPr/>
            </p:nvSpPr>
            <p:spPr>
              <a:xfrm>
                <a:off x="1858609" y="2638328"/>
                <a:ext cx="8590172" cy="1510478"/>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1344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txBox="1">
            <a:spLocks/>
          </p:cNvSpPr>
          <p:nvPr/>
        </p:nvSpPr>
        <p:spPr>
          <a:xfrm>
            <a:off x="448903" y="292037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endParaRPr lang="zh-TW" altLang="en-US" sz="2800" dirty="0"/>
          </a:p>
        </p:txBody>
      </p:sp>
      <p:sp>
        <p:nvSpPr>
          <p:cNvPr id="17" name="標題 1"/>
          <p:cNvSpPr txBox="1">
            <a:spLocks/>
          </p:cNvSpPr>
          <p:nvPr/>
        </p:nvSpPr>
        <p:spPr>
          <a:xfrm>
            <a:off x="251033" y="40464"/>
            <a:ext cx="9992089" cy="631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2400" dirty="0"/>
              <a:t>DRR021838 (Pseudomonas aeruginosa, </a:t>
            </a:r>
            <a:r>
              <a:rPr lang="zh-TW" altLang="en-US" sz="2400" dirty="0"/>
              <a:t>綠膿桿菌</a:t>
            </a:r>
            <a:r>
              <a:rPr lang="en-US" altLang="zh-TW" sz="2400" dirty="0" smtClean="0"/>
              <a:t>); </a:t>
            </a:r>
            <a:r>
              <a:rPr lang="en-US" altLang="zh-TW" sz="2400" dirty="0"/>
              <a:t>Genome </a:t>
            </a:r>
            <a:r>
              <a:rPr lang="en-US" altLang="zh-TW" sz="2400" dirty="0" smtClean="0"/>
              <a:t>Haploid size: </a:t>
            </a:r>
            <a:r>
              <a:rPr lang="en-US" altLang="zh-TW" sz="2400" dirty="0" smtClean="0">
                <a:solidFill>
                  <a:srgbClr val="FF0000"/>
                </a:solidFill>
              </a:rPr>
              <a:t>7,388,277</a:t>
            </a:r>
            <a:r>
              <a:rPr lang="en-US" altLang="zh-TW" sz="2400" dirty="0" smtClean="0"/>
              <a:t> </a:t>
            </a:r>
            <a:r>
              <a:rPr lang="en-US" altLang="zh-TW" sz="2400" dirty="0" err="1" smtClean="0"/>
              <a:t>bp</a:t>
            </a:r>
            <a:endParaRPr lang="zh-TW" altLang="en-US" sz="2400" dirty="0"/>
          </a:p>
        </p:txBody>
      </p:sp>
      <p:pic>
        <p:nvPicPr>
          <p:cNvPr id="20" name="圖片 19"/>
          <p:cNvPicPr>
            <a:picLocks noChangeAspect="1"/>
          </p:cNvPicPr>
          <p:nvPr/>
        </p:nvPicPr>
        <p:blipFill rotWithShape="1">
          <a:blip r:embed="rId3">
            <a:extLst>
              <a:ext uri="{28A0092B-C50C-407E-A947-70E740481C1C}">
                <a14:useLocalDpi xmlns:a14="http://schemas.microsoft.com/office/drawing/2010/main" val="0"/>
              </a:ext>
            </a:extLst>
          </a:blip>
          <a:srcRect t="10295" r="4713"/>
          <a:stretch/>
        </p:blipFill>
        <p:spPr>
          <a:xfrm>
            <a:off x="854153" y="519015"/>
            <a:ext cx="3121027" cy="2943824"/>
          </a:xfrm>
          <a:prstGeom prst="rect">
            <a:avLst/>
          </a:prstGeom>
        </p:spPr>
      </p:pic>
      <p:pic>
        <p:nvPicPr>
          <p:cNvPr id="21" name="圖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8372" y="543001"/>
            <a:ext cx="2978686" cy="2978686"/>
          </a:xfrm>
          <a:prstGeom prst="rect">
            <a:avLst/>
          </a:prstGeom>
        </p:spPr>
      </p:pic>
      <p:pic>
        <p:nvPicPr>
          <p:cNvPr id="22" name="圖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2668" y="543001"/>
            <a:ext cx="2978686" cy="2978686"/>
          </a:xfrm>
          <a:prstGeom prst="rect">
            <a:avLst/>
          </a:prstGeom>
        </p:spPr>
      </p:pic>
      <p:pic>
        <p:nvPicPr>
          <p:cNvPr id="23" name="Picture 2" descr="Organism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032" y="962247"/>
            <a:ext cx="1479475" cy="986317"/>
          </a:xfrm>
          <a:prstGeom prst="rect">
            <a:avLst/>
          </a:prstGeom>
          <a:noFill/>
          <a:extLst>
            <a:ext uri="{909E8E84-426E-40DD-AFC4-6F175D3DCCD1}">
              <a14:hiddenFill xmlns:a14="http://schemas.microsoft.com/office/drawing/2010/main">
                <a:solidFill>
                  <a:srgbClr val="FFFFFF"/>
                </a:solidFill>
              </a14:hiddenFill>
            </a:ext>
          </a:extLst>
        </p:spPr>
      </p:pic>
      <p:pic>
        <p:nvPicPr>
          <p:cNvPr id="25" name="圖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7803" y="3830193"/>
            <a:ext cx="2947437" cy="2947437"/>
          </a:xfrm>
          <a:prstGeom prst="rect">
            <a:avLst/>
          </a:prstGeom>
        </p:spPr>
      </p:pic>
      <p:pic>
        <p:nvPicPr>
          <p:cNvPr id="26" name="圖片 25"/>
          <p:cNvPicPr>
            <a:picLocks noChangeAspect="1"/>
          </p:cNvPicPr>
          <p:nvPr/>
        </p:nvPicPr>
        <p:blipFill rotWithShape="1">
          <a:blip r:embed="rId8">
            <a:extLst>
              <a:ext uri="{28A0092B-C50C-407E-A947-70E740481C1C}">
                <a14:useLocalDpi xmlns:a14="http://schemas.microsoft.com/office/drawing/2010/main" val="0"/>
              </a:ext>
            </a:extLst>
          </a:blip>
          <a:srcRect t="10190" r="4262"/>
          <a:stretch/>
        </p:blipFill>
        <p:spPr>
          <a:xfrm>
            <a:off x="852444" y="3857346"/>
            <a:ext cx="3168164" cy="2977665"/>
          </a:xfrm>
          <a:prstGeom prst="rect">
            <a:avLst/>
          </a:prstGeom>
        </p:spPr>
      </p:pic>
      <p:pic>
        <p:nvPicPr>
          <p:cNvPr id="27" name="圖片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1744" y="3857346"/>
            <a:ext cx="2956059" cy="2956059"/>
          </a:xfrm>
          <a:prstGeom prst="rect">
            <a:avLst/>
          </a:prstGeom>
        </p:spPr>
      </p:pic>
      <p:sp>
        <p:nvSpPr>
          <p:cNvPr id="28" name="標題 1"/>
          <p:cNvSpPr txBox="1">
            <a:spLocks/>
          </p:cNvSpPr>
          <p:nvPr/>
        </p:nvSpPr>
        <p:spPr>
          <a:xfrm>
            <a:off x="194875" y="3322751"/>
            <a:ext cx="9992089" cy="631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2400" dirty="0"/>
              <a:t>ERR038858 (Saccharomyces cerevisiae</a:t>
            </a:r>
            <a:r>
              <a:rPr lang="en-US" altLang="zh-TW" sz="2400" dirty="0" smtClean="0"/>
              <a:t>, </a:t>
            </a:r>
            <a:r>
              <a:rPr lang="zh-TW" altLang="en-US" sz="2400" dirty="0" smtClean="0"/>
              <a:t>釀酒酵母</a:t>
            </a:r>
            <a:r>
              <a:rPr lang="en-US" altLang="zh-TW" sz="2400" dirty="0" smtClean="0"/>
              <a:t>); </a:t>
            </a:r>
            <a:r>
              <a:rPr lang="en-US" altLang="zh-TW" sz="2400" dirty="0"/>
              <a:t>Genome Haploid size: </a:t>
            </a:r>
            <a:r>
              <a:rPr lang="en-US" altLang="zh-TW" sz="2400" dirty="0" smtClean="0">
                <a:solidFill>
                  <a:srgbClr val="FF0000"/>
                </a:solidFill>
              </a:rPr>
              <a:t>12,921,068</a:t>
            </a:r>
            <a:r>
              <a:rPr lang="en-US" altLang="zh-TW" sz="2400" dirty="0" smtClean="0"/>
              <a:t> </a:t>
            </a:r>
            <a:r>
              <a:rPr lang="en-US" altLang="zh-TW" sz="2400" dirty="0" err="1" smtClean="0"/>
              <a:t>bp</a:t>
            </a:r>
            <a:endParaRPr lang="zh-TW" altLang="en-US" sz="2400" dirty="0"/>
          </a:p>
        </p:txBody>
      </p:sp>
      <p:pic>
        <p:nvPicPr>
          <p:cNvPr id="29" name="Picture 2" descr=": Scanning electron microscopy image of Saccharomyces cerevisiae. The budding yeast cells are visible. Scars of early birth of the budding yeast could be recognized (Source: mpg.de) Â "/>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644" t="1817" r="2248" b="1959"/>
          <a:stretch/>
        </p:blipFill>
        <p:spPr bwMode="auto">
          <a:xfrm>
            <a:off x="2090027" y="4245930"/>
            <a:ext cx="1619480" cy="1158583"/>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9929071" y="137894"/>
            <a:ext cx="2200411" cy="369332"/>
          </a:xfrm>
          <a:prstGeom prst="rect">
            <a:avLst/>
          </a:prstGeom>
        </p:spPr>
        <p:txBody>
          <a:bodyPr wrap="none">
            <a:spAutoFit/>
          </a:bodyPr>
          <a:lstStyle/>
          <a:p>
            <a:r>
              <a:rPr lang="en-US" altLang="zh-TW" dirty="0"/>
              <a:t>NCBI: </a:t>
            </a:r>
            <a:r>
              <a:rPr lang="en-US" altLang="zh-TW" dirty="0" smtClean="0"/>
              <a:t>6,601,410 </a:t>
            </a:r>
            <a:r>
              <a:rPr lang="en-US" altLang="zh-TW" dirty="0" err="1"/>
              <a:t>bp</a:t>
            </a:r>
            <a:endParaRPr lang="zh-TW" altLang="en-US" dirty="0"/>
          </a:p>
        </p:txBody>
      </p:sp>
      <p:sp>
        <p:nvSpPr>
          <p:cNvPr id="33" name="矩形 32"/>
          <p:cNvSpPr/>
          <p:nvPr/>
        </p:nvSpPr>
        <p:spPr>
          <a:xfrm>
            <a:off x="9929071" y="3418635"/>
            <a:ext cx="2325445" cy="369332"/>
          </a:xfrm>
          <a:prstGeom prst="rect">
            <a:avLst/>
          </a:prstGeom>
        </p:spPr>
        <p:txBody>
          <a:bodyPr wrap="none">
            <a:spAutoFit/>
          </a:bodyPr>
          <a:lstStyle/>
          <a:p>
            <a:r>
              <a:rPr lang="en-US" altLang="zh-TW" dirty="0"/>
              <a:t>NCBI: </a:t>
            </a:r>
            <a:r>
              <a:rPr lang="en-US" altLang="zh-TW" dirty="0" smtClean="0"/>
              <a:t>12,123,123 </a:t>
            </a:r>
            <a:r>
              <a:rPr lang="en-US" altLang="zh-TW" dirty="0" err="1"/>
              <a:t>bp</a:t>
            </a:r>
            <a:endParaRPr lang="zh-TW" altLang="en-US" dirty="0"/>
          </a:p>
        </p:txBody>
      </p:sp>
    </p:spTree>
    <p:extLst>
      <p:ext uri="{BB962C8B-B14F-4D97-AF65-F5344CB8AC3E}">
        <p14:creationId xmlns:p14="http://schemas.microsoft.com/office/powerpoint/2010/main" val="22224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2582" y="503959"/>
            <a:ext cx="3059381" cy="3059381"/>
          </a:xfrm>
          <a:prstGeom prst="rect">
            <a:avLst/>
          </a:prstGeom>
        </p:spPr>
      </p:pic>
      <p:pic>
        <p:nvPicPr>
          <p:cNvPr id="8" name="圖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0893" y="486930"/>
            <a:ext cx="3076410" cy="3076410"/>
          </a:xfrm>
          <a:prstGeom prst="rect">
            <a:avLst/>
          </a:prstGeom>
        </p:spPr>
      </p:pic>
      <p:pic>
        <p:nvPicPr>
          <p:cNvPr id="9" name="圖片 8"/>
          <p:cNvPicPr>
            <a:picLocks noChangeAspect="1"/>
          </p:cNvPicPr>
          <p:nvPr/>
        </p:nvPicPr>
        <p:blipFill rotWithShape="1">
          <a:blip r:embed="rId4">
            <a:extLst>
              <a:ext uri="{28A0092B-C50C-407E-A947-70E740481C1C}">
                <a14:useLocalDpi xmlns:a14="http://schemas.microsoft.com/office/drawing/2010/main" val="0"/>
              </a:ext>
            </a:extLst>
          </a:blip>
          <a:srcRect t="9670" r="3743" b="6806"/>
          <a:stretch/>
        </p:blipFill>
        <p:spPr>
          <a:xfrm>
            <a:off x="608967" y="503959"/>
            <a:ext cx="3470506" cy="3017163"/>
          </a:xfrm>
          <a:prstGeom prst="rect">
            <a:avLst/>
          </a:prstGeom>
        </p:spPr>
      </p:pic>
      <p:sp>
        <p:nvSpPr>
          <p:cNvPr id="10" name="標題 1"/>
          <p:cNvSpPr txBox="1">
            <a:spLocks/>
          </p:cNvSpPr>
          <p:nvPr/>
        </p:nvSpPr>
        <p:spPr>
          <a:xfrm>
            <a:off x="448903" y="292037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endParaRPr lang="zh-TW" altLang="en-US" sz="2800" dirty="0"/>
          </a:p>
        </p:txBody>
      </p:sp>
      <p:sp>
        <p:nvSpPr>
          <p:cNvPr id="2" name="標題 1"/>
          <p:cNvSpPr>
            <a:spLocks noGrp="1"/>
          </p:cNvSpPr>
          <p:nvPr>
            <p:ph type="title"/>
          </p:nvPr>
        </p:nvSpPr>
        <p:spPr>
          <a:xfrm>
            <a:off x="265858" y="0"/>
            <a:ext cx="9992089" cy="631994"/>
          </a:xfrm>
        </p:spPr>
        <p:txBody>
          <a:bodyPr>
            <a:normAutofit/>
          </a:bodyPr>
          <a:lstStyle/>
          <a:p>
            <a:r>
              <a:rPr lang="en-US" altLang="zh-TW" sz="2400" dirty="0"/>
              <a:t>SRX1865253(Arabidopsis thaliana, </a:t>
            </a:r>
            <a:r>
              <a:rPr lang="zh-TW" altLang="en-US" sz="2400" dirty="0" smtClean="0"/>
              <a:t>阿拉伯</a:t>
            </a:r>
            <a:r>
              <a:rPr lang="zh-TW" altLang="en-US" sz="2400" dirty="0"/>
              <a:t>芥</a:t>
            </a:r>
            <a:r>
              <a:rPr lang="en-US" altLang="zh-TW" sz="2400" dirty="0" smtClean="0"/>
              <a:t>); </a:t>
            </a:r>
            <a:r>
              <a:rPr lang="en-US" altLang="zh-TW" sz="2400" dirty="0"/>
              <a:t>Genome Haploid size: </a:t>
            </a:r>
            <a:r>
              <a:rPr lang="en-US" altLang="zh-TW" sz="2400" dirty="0" smtClean="0">
                <a:solidFill>
                  <a:srgbClr val="FF0000"/>
                </a:solidFill>
              </a:rPr>
              <a:t>119,254,884</a:t>
            </a:r>
            <a:r>
              <a:rPr lang="en-US" altLang="zh-TW" sz="2400" dirty="0" smtClean="0"/>
              <a:t> </a:t>
            </a:r>
            <a:r>
              <a:rPr lang="en-US" altLang="zh-TW" sz="2400" dirty="0" err="1" smtClean="0"/>
              <a:t>bp</a:t>
            </a:r>
            <a:endParaRPr lang="zh-TW" altLang="en-US" sz="2400" dirty="0"/>
          </a:p>
        </p:txBody>
      </p:sp>
      <p:pic>
        <p:nvPicPr>
          <p:cNvPr id="19" name="Picture 2" descr="ãArabidopsis thalianaã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1237" y="871677"/>
            <a:ext cx="1386884" cy="1795349"/>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rotWithShape="1">
          <a:blip r:embed="rId7">
            <a:extLst>
              <a:ext uri="{28A0092B-C50C-407E-A947-70E740481C1C}">
                <a14:useLocalDpi xmlns:a14="http://schemas.microsoft.com/office/drawing/2010/main" val="0"/>
              </a:ext>
            </a:extLst>
          </a:blip>
          <a:srcRect t="9074" r="4905" b="7897"/>
          <a:stretch/>
        </p:blipFill>
        <p:spPr>
          <a:xfrm>
            <a:off x="608968" y="3801570"/>
            <a:ext cx="3470506" cy="3035958"/>
          </a:xfrm>
          <a:prstGeom prst="rect">
            <a:avLst/>
          </a:prstGeom>
        </p:spPr>
      </p:pic>
      <p:pic>
        <p:nvPicPr>
          <p:cNvPr id="4" name="圖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2581" y="3725043"/>
            <a:ext cx="3059381" cy="3059381"/>
          </a:xfrm>
          <a:prstGeom prst="rect">
            <a:avLst/>
          </a:prstGeom>
        </p:spPr>
      </p:pic>
      <p:pic>
        <p:nvPicPr>
          <p:cNvPr id="5" name="圖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30893" y="3725043"/>
            <a:ext cx="3059381" cy="3059381"/>
          </a:xfrm>
          <a:prstGeom prst="rect">
            <a:avLst/>
          </a:prstGeom>
        </p:spPr>
      </p:pic>
      <p:sp>
        <p:nvSpPr>
          <p:cNvPr id="20" name="標題 1"/>
          <p:cNvSpPr txBox="1">
            <a:spLocks/>
          </p:cNvSpPr>
          <p:nvPr/>
        </p:nvSpPr>
        <p:spPr>
          <a:xfrm>
            <a:off x="265858" y="3316930"/>
            <a:ext cx="9992089" cy="631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2400" dirty="0"/>
              <a:t>SRR609905 (</a:t>
            </a:r>
            <a:r>
              <a:rPr lang="en-US" altLang="zh-TW" sz="2400" dirty="0" err="1"/>
              <a:t>Pyrus,bretschneideri</a:t>
            </a:r>
            <a:r>
              <a:rPr lang="en-US" altLang="zh-TW" sz="2400" dirty="0"/>
              <a:t>, </a:t>
            </a:r>
            <a:r>
              <a:rPr lang="zh-TW" altLang="en-US" sz="2400" dirty="0" smtClean="0"/>
              <a:t>鴨</a:t>
            </a:r>
            <a:r>
              <a:rPr lang="zh-TW" altLang="en-US" sz="2400" dirty="0"/>
              <a:t>梨</a:t>
            </a:r>
            <a:r>
              <a:rPr lang="en-US" altLang="zh-TW" sz="2400" dirty="0"/>
              <a:t>); Genome Haploid size</a:t>
            </a:r>
            <a:r>
              <a:rPr lang="en-US" altLang="zh-TW" sz="2400" dirty="0" smtClean="0"/>
              <a:t>: </a:t>
            </a:r>
            <a:r>
              <a:rPr lang="en-US" altLang="zh-TW" sz="2400" dirty="0" smtClean="0">
                <a:solidFill>
                  <a:srgbClr val="FF0000"/>
                </a:solidFill>
              </a:rPr>
              <a:t>407,327,190</a:t>
            </a:r>
            <a:r>
              <a:rPr lang="en-US" altLang="zh-TW" sz="2400" dirty="0" smtClean="0"/>
              <a:t> </a:t>
            </a:r>
            <a:r>
              <a:rPr lang="en-US" altLang="zh-TW" sz="2400" dirty="0" err="1" smtClean="0"/>
              <a:t>bp</a:t>
            </a:r>
            <a:r>
              <a:rPr lang="en-US" altLang="zh-TW" sz="2400" dirty="0" smtClean="0"/>
              <a:t> </a:t>
            </a:r>
            <a:endParaRPr lang="zh-TW" altLang="en-US" sz="2400" dirty="0"/>
          </a:p>
        </p:txBody>
      </p:sp>
      <p:pic>
        <p:nvPicPr>
          <p:cNvPr id="21" name="Picture 4" descr="pyrus pyrifolia Hosui"/>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19744" y="4345482"/>
            <a:ext cx="1809870" cy="135740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9741521" y="109652"/>
            <a:ext cx="2450479" cy="369332"/>
          </a:xfrm>
          <a:prstGeom prst="rect">
            <a:avLst/>
          </a:prstGeom>
        </p:spPr>
        <p:txBody>
          <a:bodyPr wrap="none">
            <a:spAutoFit/>
          </a:bodyPr>
          <a:lstStyle/>
          <a:p>
            <a:r>
              <a:rPr lang="en-US" altLang="zh-TW" dirty="0" smtClean="0"/>
              <a:t>NCBI: 119,148,000 </a:t>
            </a:r>
            <a:r>
              <a:rPr lang="en-US" altLang="zh-TW" dirty="0" err="1" smtClean="0"/>
              <a:t>bp</a:t>
            </a:r>
            <a:endParaRPr lang="zh-TW" altLang="en-US" dirty="0"/>
          </a:p>
        </p:txBody>
      </p:sp>
      <p:sp>
        <p:nvSpPr>
          <p:cNvPr id="6" name="矩形 5"/>
          <p:cNvSpPr/>
          <p:nvPr/>
        </p:nvSpPr>
        <p:spPr>
          <a:xfrm>
            <a:off x="9741521" y="3448261"/>
            <a:ext cx="2450479" cy="369332"/>
          </a:xfrm>
          <a:prstGeom prst="rect">
            <a:avLst/>
          </a:prstGeom>
        </p:spPr>
        <p:txBody>
          <a:bodyPr wrap="none">
            <a:spAutoFit/>
          </a:bodyPr>
          <a:lstStyle/>
          <a:p>
            <a:r>
              <a:rPr lang="en-US" altLang="zh-TW" dirty="0" smtClean="0"/>
              <a:t>NCBI: </a:t>
            </a:r>
            <a:r>
              <a:rPr lang="en-US" altLang="zh-TW" dirty="0"/>
              <a:t>508,551,000 </a:t>
            </a:r>
            <a:r>
              <a:rPr lang="en-US" altLang="zh-TW" dirty="0" err="1"/>
              <a:t>bp</a:t>
            </a:r>
            <a:endParaRPr lang="zh-TW" altLang="en-US" dirty="0"/>
          </a:p>
        </p:txBody>
      </p:sp>
    </p:spTree>
    <p:extLst>
      <p:ext uri="{BB962C8B-B14F-4D97-AF65-F5344CB8AC3E}">
        <p14:creationId xmlns:p14="http://schemas.microsoft.com/office/powerpoint/2010/main" val="4283068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0420" y="3771717"/>
            <a:ext cx="3083387" cy="3083387"/>
          </a:xfrm>
          <a:prstGeom prst="rect">
            <a:avLst/>
          </a:prstGeom>
        </p:spPr>
      </p:pic>
      <p:pic>
        <p:nvPicPr>
          <p:cNvPr id="15" name="圖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2581" y="3735545"/>
            <a:ext cx="3068327" cy="3068327"/>
          </a:xfrm>
          <a:prstGeom prst="rect">
            <a:avLst/>
          </a:prstGeom>
        </p:spPr>
      </p:pic>
      <p:pic>
        <p:nvPicPr>
          <p:cNvPr id="13" name="圖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9618" y="474365"/>
            <a:ext cx="3103922" cy="3103922"/>
          </a:xfrm>
          <a:prstGeom prst="rect">
            <a:avLst/>
          </a:prstGeom>
        </p:spPr>
      </p:pic>
      <p:pic>
        <p:nvPicPr>
          <p:cNvPr id="12" name="圖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2581" y="473788"/>
            <a:ext cx="3068327" cy="3068327"/>
          </a:xfrm>
          <a:prstGeom prst="rect">
            <a:avLst/>
          </a:prstGeom>
        </p:spPr>
      </p:pic>
      <p:sp>
        <p:nvSpPr>
          <p:cNvPr id="10" name="標題 1"/>
          <p:cNvSpPr txBox="1">
            <a:spLocks/>
          </p:cNvSpPr>
          <p:nvPr/>
        </p:nvSpPr>
        <p:spPr>
          <a:xfrm>
            <a:off x="448903" y="292037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endParaRPr lang="zh-TW" altLang="en-US" sz="2800" dirty="0"/>
          </a:p>
        </p:txBody>
      </p:sp>
      <p:sp>
        <p:nvSpPr>
          <p:cNvPr id="2" name="標題 1"/>
          <p:cNvSpPr>
            <a:spLocks noGrp="1"/>
          </p:cNvSpPr>
          <p:nvPr>
            <p:ph type="title"/>
          </p:nvPr>
        </p:nvSpPr>
        <p:spPr>
          <a:xfrm>
            <a:off x="265858" y="0"/>
            <a:ext cx="9992089" cy="631994"/>
          </a:xfrm>
        </p:spPr>
        <p:txBody>
          <a:bodyPr>
            <a:normAutofit/>
          </a:bodyPr>
          <a:lstStyle/>
          <a:p>
            <a:r>
              <a:rPr lang="en-US" altLang="zh-TW" sz="2400" dirty="0"/>
              <a:t>SRR2000035(Arabidopsis thaliana, </a:t>
            </a:r>
            <a:r>
              <a:rPr lang="zh-TW" altLang="en-US" sz="2400" dirty="0" smtClean="0"/>
              <a:t>阿拉伯</a:t>
            </a:r>
            <a:r>
              <a:rPr lang="zh-TW" altLang="en-US" sz="2400" dirty="0"/>
              <a:t>芥</a:t>
            </a:r>
            <a:r>
              <a:rPr lang="en-US" altLang="zh-TW" sz="2400" dirty="0" smtClean="0"/>
              <a:t>); </a:t>
            </a:r>
            <a:r>
              <a:rPr lang="en-US" altLang="zh-TW" sz="2400" dirty="0" smtClean="0">
                <a:solidFill>
                  <a:srgbClr val="FF0000"/>
                </a:solidFill>
              </a:rPr>
              <a:t>Unable to fit the model </a:t>
            </a:r>
            <a:endParaRPr lang="zh-TW" altLang="en-US" sz="2400" dirty="0">
              <a:solidFill>
                <a:srgbClr val="FF0000"/>
              </a:solidFill>
            </a:endParaRPr>
          </a:p>
        </p:txBody>
      </p:sp>
      <p:sp>
        <p:nvSpPr>
          <p:cNvPr id="20" name="標題 1"/>
          <p:cNvSpPr txBox="1">
            <a:spLocks/>
          </p:cNvSpPr>
          <p:nvPr/>
        </p:nvSpPr>
        <p:spPr>
          <a:xfrm>
            <a:off x="265858" y="3316930"/>
            <a:ext cx="9992089" cy="631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2400" dirty="0"/>
              <a:t>ERR070478(Salmo </a:t>
            </a:r>
            <a:r>
              <a:rPr lang="en-US" altLang="zh-TW" sz="2400" dirty="0" err="1"/>
              <a:t>salar</a:t>
            </a:r>
            <a:r>
              <a:rPr lang="en-US" altLang="zh-TW" sz="2400" dirty="0"/>
              <a:t>,  </a:t>
            </a:r>
            <a:r>
              <a:rPr lang="zh-TW" altLang="en-US" sz="2400" dirty="0"/>
              <a:t>大西洋鮭</a:t>
            </a:r>
            <a:r>
              <a:rPr lang="en-US" altLang="zh-TW" sz="2400" dirty="0" smtClean="0"/>
              <a:t>); </a:t>
            </a:r>
            <a:r>
              <a:rPr lang="en-US" altLang="zh-TW" sz="2400" dirty="0" smtClean="0">
                <a:solidFill>
                  <a:srgbClr val="FF0000"/>
                </a:solidFill>
              </a:rPr>
              <a:t>unable to fit the model</a:t>
            </a:r>
            <a:endParaRPr lang="zh-TW" altLang="en-US" sz="2400" dirty="0">
              <a:solidFill>
                <a:srgbClr val="FF0000"/>
              </a:solidFill>
            </a:endParaRPr>
          </a:p>
        </p:txBody>
      </p:sp>
      <p:pic>
        <p:nvPicPr>
          <p:cNvPr id="11" name="圖片 10"/>
          <p:cNvPicPr>
            <a:picLocks noChangeAspect="1"/>
          </p:cNvPicPr>
          <p:nvPr/>
        </p:nvPicPr>
        <p:blipFill rotWithShape="1">
          <a:blip r:embed="rId7">
            <a:extLst>
              <a:ext uri="{28A0092B-C50C-407E-A947-70E740481C1C}">
                <a14:useLocalDpi xmlns:a14="http://schemas.microsoft.com/office/drawing/2010/main" val="0"/>
              </a:ext>
            </a:extLst>
          </a:blip>
          <a:srcRect l="5738" t="8610" r="5119" b="7877"/>
          <a:stretch/>
        </p:blipFill>
        <p:spPr>
          <a:xfrm>
            <a:off x="894807" y="415723"/>
            <a:ext cx="3184667" cy="2989289"/>
          </a:xfrm>
          <a:prstGeom prst="rect">
            <a:avLst/>
          </a:prstGeom>
        </p:spPr>
      </p:pic>
      <p:pic>
        <p:nvPicPr>
          <p:cNvPr id="14" name="圖片 13"/>
          <p:cNvPicPr>
            <a:picLocks noChangeAspect="1"/>
          </p:cNvPicPr>
          <p:nvPr/>
        </p:nvPicPr>
        <p:blipFill rotWithShape="1">
          <a:blip r:embed="rId8">
            <a:extLst>
              <a:ext uri="{28A0092B-C50C-407E-A947-70E740481C1C}">
                <a14:useLocalDpi xmlns:a14="http://schemas.microsoft.com/office/drawing/2010/main" val="0"/>
              </a:ext>
            </a:extLst>
          </a:blip>
          <a:srcRect l="5790" t="10306" r="5068" b="7545"/>
          <a:stretch/>
        </p:blipFill>
        <p:spPr>
          <a:xfrm>
            <a:off x="956281" y="3820010"/>
            <a:ext cx="3123193" cy="2883685"/>
          </a:xfrm>
          <a:prstGeom prst="rect">
            <a:avLst/>
          </a:prstGeom>
        </p:spPr>
      </p:pic>
      <p:pic>
        <p:nvPicPr>
          <p:cNvPr id="22" name="Picture 2" descr="ãArabidopsis thalianaãçåçæå°çµæ"/>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1237" y="871677"/>
            <a:ext cx="1386884" cy="17953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tlantic salmon (Salmo sal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14548" y="4137514"/>
            <a:ext cx="1820261" cy="1365196"/>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1771954" y="2600411"/>
            <a:ext cx="2105448" cy="369332"/>
          </a:xfrm>
          <a:prstGeom prst="rect">
            <a:avLst/>
          </a:prstGeom>
          <a:noFill/>
        </p:spPr>
        <p:txBody>
          <a:bodyPr wrap="none" rtlCol="0">
            <a:spAutoFit/>
          </a:bodyPr>
          <a:lstStyle/>
          <a:p>
            <a:r>
              <a:rPr lang="en-US" altLang="zh-TW" dirty="0" smtClean="0">
                <a:solidFill>
                  <a:srgbClr val="FF0000"/>
                </a:solidFill>
              </a:rPr>
              <a:t>Unable to analysis</a:t>
            </a:r>
            <a:endParaRPr lang="zh-TW" altLang="en-US" dirty="0">
              <a:solidFill>
                <a:srgbClr val="FF0000"/>
              </a:solidFill>
            </a:endParaRPr>
          </a:p>
        </p:txBody>
      </p:sp>
      <p:sp>
        <p:nvSpPr>
          <p:cNvPr id="25" name="文字方塊 24"/>
          <p:cNvSpPr txBox="1"/>
          <p:nvPr/>
        </p:nvSpPr>
        <p:spPr>
          <a:xfrm>
            <a:off x="1771954" y="5506634"/>
            <a:ext cx="2105448" cy="369332"/>
          </a:xfrm>
          <a:prstGeom prst="rect">
            <a:avLst/>
          </a:prstGeom>
          <a:noFill/>
        </p:spPr>
        <p:txBody>
          <a:bodyPr wrap="none" rtlCol="0">
            <a:spAutoFit/>
          </a:bodyPr>
          <a:lstStyle/>
          <a:p>
            <a:r>
              <a:rPr lang="en-US" altLang="zh-TW" dirty="0" smtClean="0">
                <a:solidFill>
                  <a:srgbClr val="FF0000"/>
                </a:solidFill>
              </a:rPr>
              <a:t>Unable to analysis</a:t>
            </a:r>
            <a:endParaRPr lang="zh-TW" altLang="en-US" dirty="0">
              <a:solidFill>
                <a:srgbClr val="FF0000"/>
              </a:solidFill>
            </a:endParaRPr>
          </a:p>
        </p:txBody>
      </p:sp>
    </p:spTree>
    <p:extLst>
      <p:ext uri="{BB962C8B-B14F-4D97-AF65-F5344CB8AC3E}">
        <p14:creationId xmlns:p14="http://schemas.microsoft.com/office/powerpoint/2010/main" val="3579711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4152" t="9269" r="4791" b="6398"/>
          <a:stretch/>
        </p:blipFill>
        <p:spPr>
          <a:xfrm>
            <a:off x="354841" y="681686"/>
            <a:ext cx="4544706" cy="4217159"/>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3178" y="2850210"/>
            <a:ext cx="3148185" cy="3148185"/>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5985" y="2828844"/>
            <a:ext cx="3190916" cy="3190916"/>
          </a:xfrm>
          <a:prstGeom prst="rect">
            <a:avLst/>
          </a:prstGeom>
        </p:spPr>
      </p:pic>
      <p:sp>
        <p:nvSpPr>
          <p:cNvPr id="8" name="矩形 7"/>
          <p:cNvSpPr/>
          <p:nvPr/>
        </p:nvSpPr>
        <p:spPr>
          <a:xfrm>
            <a:off x="629705" y="63978"/>
            <a:ext cx="5715795" cy="461665"/>
          </a:xfrm>
          <a:prstGeom prst="rect">
            <a:avLst/>
          </a:prstGeom>
        </p:spPr>
        <p:txBody>
          <a:bodyPr wrap="none">
            <a:spAutoFit/>
          </a:bodyPr>
          <a:lstStyle/>
          <a:p>
            <a:r>
              <a:rPr lang="en-US" altLang="zh-TW" sz="2400" dirty="0"/>
              <a:t>DRR015806 (Escherichia coli, </a:t>
            </a:r>
            <a:r>
              <a:rPr lang="zh-TW" altLang="en-US" sz="2400" dirty="0" smtClean="0"/>
              <a:t>大腸桿菌</a:t>
            </a:r>
            <a:r>
              <a:rPr lang="en-US" altLang="zh-TW" sz="2400" dirty="0"/>
              <a:t>)</a:t>
            </a:r>
            <a:endParaRPr lang="zh-TW" altLang="en-US" sz="2400" dirty="0"/>
          </a:p>
        </p:txBody>
      </p:sp>
      <p:cxnSp>
        <p:nvCxnSpPr>
          <p:cNvPr id="9" name="直線單箭頭接點 8"/>
          <p:cNvCxnSpPr/>
          <p:nvPr/>
        </p:nvCxnSpPr>
        <p:spPr>
          <a:xfrm>
            <a:off x="3882735" y="2662193"/>
            <a:ext cx="15497" cy="2236652"/>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167230" y="1969435"/>
            <a:ext cx="3550011" cy="369332"/>
          </a:xfrm>
          <a:prstGeom prst="rect">
            <a:avLst/>
          </a:prstGeom>
        </p:spPr>
        <p:txBody>
          <a:bodyPr wrap="none">
            <a:spAutoFit/>
          </a:bodyPr>
          <a:lstStyle/>
          <a:p>
            <a:r>
              <a:rPr lang="en-US" altLang="zh-TW" dirty="0" err="1" smtClean="0"/>
              <a:t>Area_under_curve</a:t>
            </a:r>
            <a:r>
              <a:rPr lang="en-US" altLang="zh-TW" dirty="0" smtClean="0"/>
              <a:t> = 831656247</a:t>
            </a:r>
            <a:endParaRPr lang="zh-TW" altLang="en-US" dirty="0"/>
          </a:p>
        </p:txBody>
      </p:sp>
      <p:cxnSp>
        <p:nvCxnSpPr>
          <p:cNvPr id="12" name="直線單箭頭接點 11"/>
          <p:cNvCxnSpPr/>
          <p:nvPr/>
        </p:nvCxnSpPr>
        <p:spPr>
          <a:xfrm flipH="1" flipV="1">
            <a:off x="2942236" y="2453824"/>
            <a:ext cx="679975" cy="12537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字方塊 12"/>
              <p:cNvSpPr txBox="1"/>
              <p:nvPr/>
            </p:nvSpPr>
            <p:spPr>
              <a:xfrm>
                <a:off x="271481" y="5569961"/>
                <a:ext cx="5341510" cy="112210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i="1" smtClean="0">
                          <a:latin typeface="Cambria Math" panose="02040503050406030204" pitchFamily="18" charset="0"/>
                        </a:rPr>
                        <m:t>𝐺</m:t>
                      </m:r>
                      <m:r>
                        <a:rPr lang="en-US" altLang="zh-TW" i="1" smtClean="0">
                          <a:latin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𝑁</m:t>
                              </m:r>
                            </m:e>
                            <m:sub>
                              <m:r>
                                <a:rPr lang="en-US" altLang="zh-TW" i="1">
                                  <a:latin typeface="Cambria Math" panose="02040503050406030204" pitchFamily="18" charset="0"/>
                                  <a:ea typeface="Cambria Math" panose="02040503050406030204" pitchFamily="18" charset="0"/>
                                </a:rPr>
                                <m:t>𝑟𝑒𝑎𝑑𝑠</m:t>
                              </m:r>
                            </m:sub>
                          </m:sSub>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𝐿</m:t>
                          </m:r>
                        </m:num>
                        <m:den>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C</m:t>
                              </m:r>
                            </m:e>
                            <m:sub>
                              <m:r>
                                <a:rPr lang="en-US" altLang="zh-TW" i="1">
                                  <a:latin typeface="Cambria Math" panose="02040503050406030204" pitchFamily="18" charset="0"/>
                                </a:rPr>
                                <m:t>𝑘𝑚𝑒𝑟</m:t>
                              </m:r>
                            </m:sub>
                          </m:sSub>
                        </m:den>
                      </m:f>
                      <m:r>
                        <a:rPr lang="en-US" altLang="zh-TW" i="1" dirty="0" smtClean="0">
                          <a:latin typeface="Cambria Math" panose="02040503050406030204" pitchFamily="18" charset="0"/>
                          <a:cs typeface="Calibri" panose="020F0502020204030204" pitchFamily="34" charset="0"/>
                        </a:rPr>
                        <m:t>=</m:t>
                      </m:r>
                      <m:f>
                        <m:fPr>
                          <m:ctrlPr>
                            <a:rPr lang="en-US" altLang="zh-TW" i="1" dirty="0" smtClean="0">
                              <a:latin typeface="Cambria Math" panose="02040503050406030204" pitchFamily="18" charset="0"/>
                            </a:rPr>
                          </m:ctrlPr>
                        </m:fPr>
                        <m:num>
                          <m:r>
                            <m:rPr>
                              <m:nor/>
                            </m:rPr>
                            <a:rPr lang="en-US" altLang="zh-TW" dirty="0">
                              <a:latin typeface="Calibri" panose="020F0502020204030204" pitchFamily="34" charset="0"/>
                              <a:cs typeface="Calibri" panose="020F0502020204030204" pitchFamily="34" charset="0"/>
                            </a:rPr>
                            <m:t>Area</m:t>
                          </m:r>
                          <m:r>
                            <m:rPr>
                              <m:nor/>
                            </m:rPr>
                            <a:rPr lang="en-US" altLang="zh-TW" dirty="0">
                              <a:latin typeface="Calibri" panose="020F0502020204030204" pitchFamily="34" charset="0"/>
                              <a:cs typeface="Calibri" panose="020F0502020204030204" pitchFamily="34" charset="0"/>
                            </a:rPr>
                            <m:t>_</m:t>
                          </m:r>
                          <m:r>
                            <m:rPr>
                              <m:nor/>
                            </m:rPr>
                            <a:rPr lang="en-US" altLang="zh-TW" dirty="0">
                              <a:latin typeface="Calibri" panose="020F0502020204030204" pitchFamily="34" charset="0"/>
                              <a:cs typeface="Calibri" panose="020F0502020204030204" pitchFamily="34" charset="0"/>
                            </a:rPr>
                            <m:t>under</m:t>
                          </m:r>
                          <m:r>
                            <m:rPr>
                              <m:nor/>
                            </m:rPr>
                            <a:rPr lang="en-US" altLang="zh-TW" dirty="0">
                              <a:latin typeface="Calibri" panose="020F0502020204030204" pitchFamily="34" charset="0"/>
                              <a:cs typeface="Calibri" panose="020F0502020204030204" pitchFamily="34" charset="0"/>
                            </a:rPr>
                            <m:t>_</m:t>
                          </m:r>
                          <m:r>
                            <m:rPr>
                              <m:nor/>
                            </m:rPr>
                            <a:rPr lang="en-US" altLang="zh-TW" dirty="0">
                              <a:latin typeface="Calibri" panose="020F0502020204030204" pitchFamily="34" charset="0"/>
                              <a:cs typeface="Calibri" panose="020F0502020204030204" pitchFamily="34" charset="0"/>
                            </a:rPr>
                            <m:t>curve</m:t>
                          </m:r>
                        </m:num>
                        <m:den>
                          <m:r>
                            <m:rPr>
                              <m:nor/>
                            </m:rPr>
                            <a:rPr lang="en-US" altLang="zh-TW" dirty="0">
                              <a:latin typeface="Calibri" panose="020F0502020204030204" pitchFamily="34" charset="0"/>
                              <a:cs typeface="Calibri" panose="020F0502020204030204" pitchFamily="34" charset="0"/>
                            </a:rPr>
                            <m:t>kmer</m:t>
                          </m:r>
                          <m:r>
                            <m:rPr>
                              <m:nor/>
                            </m:rPr>
                            <a:rPr lang="en-US" altLang="zh-TW" dirty="0">
                              <a:latin typeface="Calibri" panose="020F0502020204030204" pitchFamily="34" charset="0"/>
                              <a:cs typeface="Calibri" panose="020F0502020204030204" pitchFamily="34" charset="0"/>
                            </a:rPr>
                            <m:t>_</m:t>
                          </m:r>
                          <m:r>
                            <m:rPr>
                              <m:nor/>
                            </m:rPr>
                            <a:rPr lang="en-US" altLang="zh-TW" dirty="0">
                              <a:latin typeface="Calibri" panose="020F0502020204030204" pitchFamily="34" charset="0"/>
                              <a:cs typeface="Calibri" panose="020F0502020204030204" pitchFamily="34" charset="0"/>
                            </a:rPr>
                            <m:t>coverage</m:t>
                          </m:r>
                          <m:r>
                            <m:rPr>
                              <m:nor/>
                            </m:rPr>
                            <a:rPr lang="en-US" altLang="zh-TW" dirty="0">
                              <a:latin typeface="Calibri" panose="020F0502020204030204" pitchFamily="34" charset="0"/>
                              <a:cs typeface="Calibri" panose="020F0502020204030204" pitchFamily="34" charset="0"/>
                            </a:rPr>
                            <m:t>_</m:t>
                          </m:r>
                          <m:r>
                            <m:rPr>
                              <m:nor/>
                            </m:rPr>
                            <a:rPr lang="en-US" altLang="zh-TW" dirty="0">
                              <a:latin typeface="Calibri" panose="020F0502020204030204" pitchFamily="34" charset="0"/>
                              <a:cs typeface="Calibri" panose="020F0502020204030204" pitchFamily="34" charset="0"/>
                            </a:rPr>
                            <m:t>at</m:t>
                          </m:r>
                          <m:r>
                            <m:rPr>
                              <m:nor/>
                            </m:rPr>
                            <a:rPr lang="en-US" altLang="zh-TW" dirty="0">
                              <a:latin typeface="Calibri" panose="020F0502020204030204" pitchFamily="34" charset="0"/>
                              <a:cs typeface="Calibri" panose="020F0502020204030204" pitchFamily="34" charset="0"/>
                            </a:rPr>
                            <m:t>_</m:t>
                          </m:r>
                          <m:r>
                            <m:rPr>
                              <m:nor/>
                            </m:rPr>
                            <a:rPr lang="en-US" altLang="zh-TW" dirty="0">
                              <a:latin typeface="Calibri" panose="020F0502020204030204" pitchFamily="34" charset="0"/>
                              <a:cs typeface="Calibri" panose="020F0502020204030204" pitchFamily="34" charset="0"/>
                            </a:rPr>
                            <m:t>curve</m:t>
                          </m:r>
                          <m:r>
                            <m:rPr>
                              <m:nor/>
                            </m:rPr>
                            <a:rPr lang="en-US" altLang="zh-TW" dirty="0">
                              <a:latin typeface="Calibri" panose="020F0502020204030204" pitchFamily="34" charset="0"/>
                              <a:cs typeface="Calibri" panose="020F0502020204030204" pitchFamily="34" charset="0"/>
                            </a:rPr>
                            <m:t>’</m:t>
                          </m:r>
                          <m:r>
                            <m:rPr>
                              <m:nor/>
                            </m:rPr>
                            <a:rPr lang="en-US" altLang="zh-TW" dirty="0">
                              <a:latin typeface="Calibri" panose="020F0502020204030204" pitchFamily="34" charset="0"/>
                              <a:cs typeface="Calibri" panose="020F0502020204030204" pitchFamily="34" charset="0"/>
                            </a:rPr>
                            <m:t>s</m:t>
                          </m:r>
                          <m:r>
                            <m:rPr>
                              <m:nor/>
                            </m:rPr>
                            <a:rPr lang="en-US" altLang="zh-TW" dirty="0">
                              <a:latin typeface="Calibri" panose="020F0502020204030204" pitchFamily="34" charset="0"/>
                              <a:cs typeface="Calibri" panose="020F0502020204030204" pitchFamily="34" charset="0"/>
                            </a:rPr>
                            <m:t>_</m:t>
                          </m:r>
                          <m:r>
                            <m:rPr>
                              <m:nor/>
                            </m:rPr>
                            <a:rPr lang="en-US" altLang="zh-TW" dirty="0">
                              <a:latin typeface="Calibri" panose="020F0502020204030204" pitchFamily="34" charset="0"/>
                              <a:cs typeface="Calibri" panose="020F0502020204030204" pitchFamily="34" charset="0"/>
                            </a:rPr>
                            <m:t>peak</m:t>
                          </m:r>
                          <m:r>
                            <m:rPr>
                              <m:nor/>
                            </m:rPr>
                            <a:rPr lang="en-US" altLang="zh-TW" b="0" i="0" dirty="0" smtClean="0">
                              <a:latin typeface="Calibri" panose="020F0502020204030204" pitchFamily="34" charset="0"/>
                              <a:cs typeface="Calibri" panose="020F0502020204030204" pitchFamily="34" charset="0"/>
                            </a:rPr>
                            <m:t>2</m:t>
                          </m:r>
                          <m:r>
                            <m:rPr>
                              <m:nor/>
                            </m:rPr>
                            <a:rPr lang="zh-TW" altLang="en-US" dirty="0">
                              <a:latin typeface="Calibri" panose="020F0502020204030204" pitchFamily="34" charset="0"/>
                              <a:cs typeface="Calibri" panose="020F0502020204030204" pitchFamily="34" charset="0"/>
                            </a:rPr>
                            <m:t> </m:t>
                          </m:r>
                        </m:den>
                      </m:f>
                    </m:oMath>
                  </m:oMathPara>
                </a14:m>
                <a:endParaRPr lang="en-US" altLang="zh-TW" dirty="0" smtClean="0">
                  <a:latin typeface="Calibri" panose="020F0502020204030204" pitchFamily="34" charset="0"/>
                  <a:cs typeface="Calibri" panose="020F0502020204030204" pitchFamily="34" charset="0"/>
                </a:endParaRPr>
              </a:p>
              <a:p>
                <a:pPr/>
                <a:endParaRPr lang="en-US" altLang="zh-TW" i="1" dirty="0" smtClean="0">
                  <a:latin typeface="Cambria Math" panose="02040503050406030204" pitchFamily="18" charset="0"/>
                  <a:cs typeface="Calibri" panose="020F0502020204030204" pitchFamily="34" charset="0"/>
                </a:endParaRPr>
              </a:p>
              <a:p>
                <a:pPr/>
                <a14:m>
                  <m:oMath xmlns:m="http://schemas.openxmlformats.org/officeDocument/2006/math">
                    <m:r>
                      <a:rPr lang="zh-TW" altLang="en-US" i="1" smtClean="0">
                        <a:latin typeface="Cambria Math" panose="02040503050406030204" pitchFamily="18" charset="0"/>
                        <a:cs typeface="Calibri" panose="020F0502020204030204" pitchFamily="34" charset="0"/>
                      </a:rPr>
                      <m:t>≈</m:t>
                    </m:r>
                    <m:r>
                      <a:rPr lang="en-US" altLang="zh-TW" b="0" i="1" smtClean="0">
                        <a:solidFill>
                          <a:srgbClr val="FF0000"/>
                        </a:solidFill>
                        <a:latin typeface="Cambria Math" panose="02040503050406030204" pitchFamily="18" charset="0"/>
                        <a:cs typeface="Calibri" panose="020F0502020204030204" pitchFamily="34" charset="0"/>
                      </a:rPr>
                      <m:t>5,133,680</m:t>
                    </m:r>
                    <m:r>
                      <a:rPr lang="en-US" altLang="zh-TW" b="0" i="1" smtClean="0">
                        <a:latin typeface="Cambria Math" panose="02040503050406030204" pitchFamily="18" charset="0"/>
                        <a:cs typeface="Calibri" panose="020F0502020204030204" pitchFamily="34" charset="0"/>
                      </a:rPr>
                      <m:t> </m:t>
                    </m:r>
                    <m:r>
                      <a:rPr lang="en-US" altLang="zh-TW" b="0" i="1" smtClean="0">
                        <a:latin typeface="Cambria Math" panose="02040503050406030204" pitchFamily="18" charset="0"/>
                        <a:cs typeface="Calibri" panose="020F0502020204030204" pitchFamily="34" charset="0"/>
                      </a:rPr>
                      <m:t>𝑏𝑝</m:t>
                    </m:r>
                  </m:oMath>
                </a14:m>
                <a:r>
                  <a:rPr lang="zh-TW" altLang="en-US" dirty="0" smtClean="0">
                    <a:latin typeface="Calibri" panose="020F0502020204030204" pitchFamily="34" charset="0"/>
                    <a:cs typeface="Calibri" panose="020F0502020204030204" pitchFamily="34" charset="0"/>
                  </a:rPr>
                  <a:t>      </a:t>
                </a:r>
                <a:r>
                  <a:rPr lang="en-US" altLang="zh-TW" dirty="0"/>
                  <a:t>NCBI_genome</a:t>
                </a:r>
                <a:r>
                  <a:rPr lang="en-US" altLang="zh-TW" dirty="0"/>
                  <a:t>: </a:t>
                </a:r>
                <a:r>
                  <a:rPr lang="en-US" altLang="zh-TW" dirty="0" smtClean="0"/>
                  <a:t>5,147,720 </a:t>
                </a:r>
                <a:r>
                  <a:rPr lang="en-US" altLang="zh-TW" dirty="0" err="1" smtClean="0"/>
                  <a:t>bp</a:t>
                </a:r>
                <a:endParaRPr lang="zh-TW" altLang="en-US" dirty="0"/>
              </a:p>
            </p:txBody>
          </p:sp>
        </mc:Choice>
        <mc:Fallback>
          <p:sp>
            <p:nvSpPr>
              <p:cNvPr id="13" name="文字方塊 12"/>
              <p:cNvSpPr txBox="1">
                <a:spLocks noRot="1" noChangeAspect="1" noMove="1" noResize="1" noEditPoints="1" noAdjustHandles="1" noChangeArrowheads="1" noChangeShapeType="1" noTextEdit="1"/>
              </p:cNvSpPr>
              <p:nvPr/>
            </p:nvSpPr>
            <p:spPr>
              <a:xfrm>
                <a:off x="271481" y="5569961"/>
                <a:ext cx="5341510" cy="1122102"/>
              </a:xfrm>
              <a:prstGeom prst="rect">
                <a:avLst/>
              </a:prstGeom>
              <a:blipFill>
                <a:blip r:embed="rId5"/>
                <a:stretch>
                  <a:fillRect l="-1027" b="-1141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536983" y="4860926"/>
                <a:ext cx="445987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tLang="zh-TW" dirty="0" smtClean="0">
                          <a:cs typeface="Calibri" panose="020F0502020204030204" pitchFamily="34" charset="0"/>
                        </a:rPr>
                        <m:t>kmer</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coverage</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at</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curve</m:t>
                      </m:r>
                      <m:r>
                        <m:rPr>
                          <m:nor/>
                        </m:rPr>
                        <a:rPr lang="en-US" altLang="zh-TW" dirty="0" smtClean="0">
                          <a:cs typeface="Calibri" panose="020F0502020204030204" pitchFamily="34" charset="0"/>
                        </a:rPr>
                        <m:t>’</m:t>
                      </m:r>
                      <m:r>
                        <m:rPr>
                          <m:nor/>
                        </m:rPr>
                        <a:rPr lang="en-US" altLang="zh-TW" dirty="0" smtClean="0">
                          <a:cs typeface="Calibri" panose="020F0502020204030204" pitchFamily="34" charset="0"/>
                        </a:rPr>
                        <m:t>s</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peak</m:t>
                      </m:r>
                      <m:r>
                        <a:rPr lang="en-US" altLang="zh-TW" b="0" i="1" smtClean="0"/>
                        <m:t>=</m:t>
                      </m:r>
                      <m:r>
                        <a:rPr lang="en-US" altLang="zh-TW" b="0" i="1" smtClean="0">
                          <a:latin typeface="Cambria Math" panose="02040503050406030204" pitchFamily="18" charset="0"/>
                        </a:rPr>
                        <m:t>162</m:t>
                      </m:r>
                    </m:oMath>
                  </m:oMathPara>
                </a14:m>
                <a:endParaRPr lang="zh-TW" altLang="en-US" dirty="0"/>
              </a:p>
            </p:txBody>
          </p:sp>
        </mc:Choice>
        <mc:Fallback>
          <p:sp>
            <p:nvSpPr>
              <p:cNvPr id="16" name="矩形 15"/>
              <p:cNvSpPr>
                <a:spLocks noRot="1" noChangeAspect="1" noMove="1" noResize="1" noEditPoints="1" noAdjustHandles="1" noChangeArrowheads="1" noChangeShapeType="1" noTextEdit="1"/>
              </p:cNvSpPr>
              <p:nvPr/>
            </p:nvSpPr>
            <p:spPr>
              <a:xfrm>
                <a:off x="536983" y="4860926"/>
                <a:ext cx="4459875" cy="369332"/>
              </a:xfrm>
              <a:prstGeom prst="rect">
                <a:avLst/>
              </a:prstGeom>
              <a:blipFill>
                <a:blip r:embed="rId6"/>
                <a:stretch>
                  <a:fillRect b="-13115"/>
                </a:stretch>
              </a:blipFill>
            </p:spPr>
            <p:txBody>
              <a:bodyPr/>
              <a:lstStyle/>
              <a:p>
                <a:r>
                  <a:rPr lang="zh-TW" altLang="en-US">
                    <a:noFill/>
                  </a:rPr>
                  <a:t> </a:t>
                </a:r>
              </a:p>
            </p:txBody>
          </p:sp>
        </mc:Fallback>
      </mc:AlternateContent>
      <p:pic>
        <p:nvPicPr>
          <p:cNvPr id="11266" name="Picture 2" descr="Organism Image"/>
          <p:cNvPicPr>
            <a:picLocks noChangeAspect="1" noChangeArrowheads="1"/>
          </p:cNvPicPr>
          <p:nvPr/>
        </p:nvPicPr>
        <p:blipFill rotWithShape="1">
          <a:blip r:embed="rId7">
            <a:extLst>
              <a:ext uri="{28A0092B-C50C-407E-A947-70E740481C1C}">
                <a14:useLocalDpi xmlns:a14="http://schemas.microsoft.com/office/drawing/2010/main" val="0"/>
              </a:ext>
            </a:extLst>
          </a:blip>
          <a:srcRect l="18975" t="10646" r="15253" b="26064"/>
          <a:stretch/>
        </p:blipFill>
        <p:spPr bwMode="auto">
          <a:xfrm>
            <a:off x="3005221" y="991098"/>
            <a:ext cx="1233980" cy="79161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6118695" y="2107934"/>
            <a:ext cx="5254580" cy="461665"/>
          </a:xfrm>
          <a:prstGeom prst="rect">
            <a:avLst/>
          </a:prstGeom>
        </p:spPr>
        <p:txBody>
          <a:bodyPr wrap="none">
            <a:spAutoFit/>
          </a:bodyPr>
          <a:lstStyle/>
          <a:p>
            <a:r>
              <a:rPr lang="en-US" altLang="zh-TW" sz="2400" dirty="0"/>
              <a:t>Genome Haploid size: </a:t>
            </a:r>
            <a:r>
              <a:rPr lang="en-US" altLang="zh-TW" sz="2400" dirty="0" smtClean="0">
                <a:solidFill>
                  <a:srgbClr val="FF0000"/>
                </a:solidFill>
              </a:rPr>
              <a:t>5,977,249</a:t>
            </a:r>
            <a:r>
              <a:rPr lang="en-US" altLang="zh-TW" sz="2400" dirty="0" smtClean="0"/>
              <a:t> </a:t>
            </a:r>
            <a:r>
              <a:rPr lang="en-US" altLang="zh-TW" sz="2400" dirty="0" err="1"/>
              <a:t>bp</a:t>
            </a:r>
            <a:r>
              <a:rPr lang="en-US" altLang="zh-TW" sz="2400" dirty="0"/>
              <a:t> </a:t>
            </a:r>
            <a:endParaRPr lang="zh-TW" altLang="en-US" sz="2400" dirty="0"/>
          </a:p>
        </p:txBody>
      </p:sp>
    </p:spTree>
    <p:extLst>
      <p:ext uri="{BB962C8B-B14F-4D97-AF65-F5344CB8AC3E}">
        <p14:creationId xmlns:p14="http://schemas.microsoft.com/office/powerpoint/2010/main" val="400772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667" y="931103"/>
            <a:ext cx="1604191" cy="1607253"/>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492" y="878650"/>
            <a:ext cx="1959321" cy="1959321"/>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0252" y="851008"/>
            <a:ext cx="1959321" cy="1959321"/>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050" y="2937509"/>
            <a:ext cx="1604191" cy="1607253"/>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3859" y="2846285"/>
            <a:ext cx="1959321" cy="1959321"/>
          </a:xfrm>
          <a:prstGeom prst="rect">
            <a:avLst/>
          </a:prstGeom>
        </p:spPr>
      </p:pic>
      <p:pic>
        <p:nvPicPr>
          <p:cNvPr id="9" name="圖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27318" y="2836848"/>
            <a:ext cx="1959321" cy="1959321"/>
          </a:xfrm>
          <a:prstGeom prst="rect">
            <a:avLst/>
          </a:prstGeom>
        </p:spPr>
      </p:pic>
      <p:pic>
        <p:nvPicPr>
          <p:cNvPr id="10" name="圖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939" y="4924889"/>
            <a:ext cx="1604191" cy="1607253"/>
          </a:xfrm>
          <a:prstGeom prst="rect">
            <a:avLst/>
          </a:prstGeom>
        </p:spPr>
      </p:pic>
      <p:pic>
        <p:nvPicPr>
          <p:cNvPr id="11" name="圖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0687" y="4845712"/>
            <a:ext cx="1959321" cy="1959321"/>
          </a:xfrm>
          <a:prstGeom prst="rect">
            <a:avLst/>
          </a:prstGeom>
        </p:spPr>
      </p:pic>
      <p:pic>
        <p:nvPicPr>
          <p:cNvPr id="12" name="圖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34146" y="4898679"/>
            <a:ext cx="1959321" cy="1959321"/>
          </a:xfrm>
          <a:prstGeom prst="rect">
            <a:avLst/>
          </a:prstGeom>
        </p:spPr>
      </p:pic>
      <p:pic>
        <p:nvPicPr>
          <p:cNvPr id="13" name="圖片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10890" y="1005726"/>
            <a:ext cx="1604191" cy="1607253"/>
          </a:xfrm>
          <a:prstGeom prst="rect">
            <a:avLst/>
          </a:prstGeom>
        </p:spPr>
      </p:pic>
      <p:pic>
        <p:nvPicPr>
          <p:cNvPr id="14" name="圖片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15082" y="859473"/>
            <a:ext cx="1959321" cy="1959321"/>
          </a:xfrm>
          <a:prstGeom prst="rect">
            <a:avLst/>
          </a:prstGeom>
        </p:spPr>
      </p:pic>
      <p:pic>
        <p:nvPicPr>
          <p:cNvPr id="15" name="圖片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19142" y="859473"/>
            <a:ext cx="1959321" cy="1959321"/>
          </a:xfrm>
          <a:prstGeom prst="rect">
            <a:avLst/>
          </a:prstGeom>
        </p:spPr>
      </p:pic>
      <p:pic>
        <p:nvPicPr>
          <p:cNvPr id="16" name="圖片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66152" y="2937509"/>
            <a:ext cx="1604191" cy="1607253"/>
          </a:xfrm>
          <a:prstGeom prst="rect">
            <a:avLst/>
          </a:prstGeom>
        </p:spPr>
      </p:pic>
      <p:pic>
        <p:nvPicPr>
          <p:cNvPr id="17" name="圖片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15082" y="2846285"/>
            <a:ext cx="1959321" cy="1959321"/>
          </a:xfrm>
          <a:prstGeom prst="rect">
            <a:avLst/>
          </a:prstGeom>
        </p:spPr>
      </p:pic>
      <p:pic>
        <p:nvPicPr>
          <p:cNvPr id="18" name="圖片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019143" y="2911299"/>
            <a:ext cx="1959321" cy="1959321"/>
          </a:xfrm>
          <a:prstGeom prst="rect">
            <a:avLst/>
          </a:prstGeom>
        </p:spPr>
      </p:pic>
      <p:pic>
        <p:nvPicPr>
          <p:cNvPr id="19" name="圖片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54417" y="4924888"/>
            <a:ext cx="1604191" cy="1607253"/>
          </a:xfrm>
          <a:prstGeom prst="rect">
            <a:avLst/>
          </a:prstGeom>
        </p:spPr>
      </p:pic>
      <p:pic>
        <p:nvPicPr>
          <p:cNvPr id="20" name="圖片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15082" y="4814071"/>
            <a:ext cx="1959321" cy="1959321"/>
          </a:xfrm>
          <a:prstGeom prst="rect">
            <a:avLst/>
          </a:prstGeom>
        </p:spPr>
      </p:pic>
      <p:pic>
        <p:nvPicPr>
          <p:cNvPr id="21" name="圖片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9142" y="4845712"/>
            <a:ext cx="1959321" cy="1959321"/>
          </a:xfrm>
          <a:prstGeom prst="rect">
            <a:avLst/>
          </a:prstGeom>
        </p:spPr>
      </p:pic>
      <p:sp>
        <p:nvSpPr>
          <p:cNvPr id="36" name="文字方塊 35"/>
          <p:cNvSpPr txBox="1"/>
          <p:nvPr/>
        </p:nvSpPr>
        <p:spPr>
          <a:xfrm>
            <a:off x="458050" y="337517"/>
            <a:ext cx="5237909" cy="369332"/>
          </a:xfrm>
          <a:prstGeom prst="rect">
            <a:avLst/>
          </a:prstGeom>
          <a:noFill/>
        </p:spPr>
        <p:txBody>
          <a:bodyPr wrap="none" rtlCol="0">
            <a:spAutoFit/>
          </a:bodyPr>
          <a:lstStyle/>
          <a:p>
            <a:r>
              <a:rPr lang="en-US" altLang="zh-TW" b="1" dirty="0" smtClean="0">
                <a:solidFill>
                  <a:srgbClr val="FF0000"/>
                </a:solidFill>
              </a:rPr>
              <a:t>Success to fit the model (able to be analyzed)</a:t>
            </a:r>
            <a:endParaRPr lang="zh-TW" altLang="en-US" b="1" dirty="0">
              <a:solidFill>
                <a:srgbClr val="FF0000"/>
              </a:solidFill>
            </a:endParaRPr>
          </a:p>
        </p:txBody>
      </p:sp>
    </p:spTree>
    <p:extLst>
      <p:ext uri="{BB962C8B-B14F-4D97-AF65-F5344CB8AC3E}">
        <p14:creationId xmlns:p14="http://schemas.microsoft.com/office/powerpoint/2010/main" val="235035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字方塊 4"/>
              <p:cNvSpPr txBox="1"/>
              <p:nvPr/>
            </p:nvSpPr>
            <p:spPr>
              <a:xfrm>
                <a:off x="1775787" y="1196442"/>
                <a:ext cx="8561671" cy="140275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4800" i="1" smtClean="0">
                              <a:latin typeface="Cambria Math" panose="02040503050406030204" pitchFamily="18" charset="0"/>
                            </a:rPr>
                          </m:ctrlPr>
                        </m:sSubPr>
                        <m:e>
                          <m:r>
                            <m:rPr>
                              <m:sty m:val="p"/>
                            </m:rPr>
                            <a:rPr lang="en-US" altLang="zh-TW" sz="4800" i="1">
                              <a:latin typeface="Cambria Math" panose="02040503050406030204" pitchFamily="18" charset="0"/>
                            </a:rPr>
                            <m:t>C</m:t>
                          </m:r>
                        </m:e>
                        <m:sub>
                          <m:r>
                            <a:rPr lang="en-US" altLang="zh-TW" sz="4800" b="0" i="1" smtClean="0">
                              <a:latin typeface="Cambria Math" panose="02040503050406030204" pitchFamily="18" charset="0"/>
                            </a:rPr>
                            <m:t>𝑘𝑚𝑒𝑟</m:t>
                          </m:r>
                        </m:sub>
                      </m:sSub>
                      <m:r>
                        <a:rPr lang="en-US" altLang="zh-TW" sz="4800" b="0" i="1" smtClean="0">
                          <a:latin typeface="Cambria Math" panose="02040503050406030204" pitchFamily="18" charset="0"/>
                        </a:rPr>
                        <m:t>=(</m:t>
                      </m:r>
                      <m:f>
                        <m:fPr>
                          <m:ctrlPr>
                            <a:rPr lang="en-US" altLang="zh-TW" sz="4800" b="0" i="1" smtClean="0">
                              <a:latin typeface="Cambria Math" panose="02040503050406030204" pitchFamily="18" charset="0"/>
                            </a:rPr>
                          </m:ctrlPr>
                        </m:fPr>
                        <m:num>
                          <m:r>
                            <a:rPr lang="en-US" altLang="zh-TW" sz="4800" b="0" i="1" smtClean="0">
                              <a:latin typeface="Cambria Math" panose="02040503050406030204" pitchFamily="18" charset="0"/>
                            </a:rPr>
                            <m:t>𝐿</m:t>
                          </m:r>
                          <m:r>
                            <a:rPr lang="en-US" altLang="zh-TW" sz="4800" b="0" i="1" smtClean="0">
                              <a:latin typeface="Cambria Math" panose="02040503050406030204" pitchFamily="18" charset="0"/>
                            </a:rPr>
                            <m:t>−</m:t>
                          </m:r>
                          <m:r>
                            <a:rPr lang="en-US" altLang="zh-TW" sz="4800" b="0" i="1" smtClean="0">
                              <a:latin typeface="Cambria Math" panose="02040503050406030204" pitchFamily="18" charset="0"/>
                            </a:rPr>
                            <m:t>𝑘</m:t>
                          </m:r>
                        </m:num>
                        <m:den>
                          <m:r>
                            <a:rPr lang="en-US" altLang="zh-TW" sz="4800" b="0" i="1" smtClean="0">
                              <a:latin typeface="Cambria Math" panose="02040503050406030204" pitchFamily="18" charset="0"/>
                            </a:rPr>
                            <m:t>𝐿</m:t>
                          </m:r>
                        </m:den>
                      </m:f>
                      <m:r>
                        <a:rPr lang="en-US" altLang="zh-TW" sz="4800" b="0" i="1" smtClean="0">
                          <a:latin typeface="Cambria Math" panose="02040503050406030204" pitchFamily="18" charset="0"/>
                        </a:rPr>
                        <m:t>)</m:t>
                      </m:r>
                      <m:r>
                        <a:rPr lang="en-US" altLang="zh-TW" sz="4800" b="0" i="1" smtClean="0">
                          <a:latin typeface="Cambria Math" panose="02040503050406030204" pitchFamily="18" charset="0"/>
                          <a:ea typeface="Cambria Math" panose="02040503050406030204" pitchFamily="18" charset="0"/>
                        </a:rPr>
                        <m:t>×(</m:t>
                      </m:r>
                      <m:f>
                        <m:fPr>
                          <m:ctrlPr>
                            <a:rPr lang="en-US" altLang="zh-TW" sz="4800" b="0" i="1" smtClean="0">
                              <a:latin typeface="Cambria Math" panose="02040503050406030204" pitchFamily="18" charset="0"/>
                              <a:ea typeface="Cambria Math" panose="02040503050406030204" pitchFamily="18" charset="0"/>
                            </a:rPr>
                          </m:ctrlPr>
                        </m:fPr>
                        <m:num>
                          <m:sSub>
                            <m:sSubPr>
                              <m:ctrlPr>
                                <a:rPr lang="en-US" altLang="zh-TW" sz="4800" b="0" i="1" smtClean="0">
                                  <a:latin typeface="Cambria Math" panose="02040503050406030204" pitchFamily="18" charset="0"/>
                                  <a:ea typeface="Cambria Math" panose="02040503050406030204" pitchFamily="18" charset="0"/>
                                </a:rPr>
                              </m:ctrlPr>
                            </m:sSubPr>
                            <m:e>
                              <m:r>
                                <a:rPr lang="en-US" altLang="zh-TW" sz="4800" b="0" i="1" smtClean="0">
                                  <a:latin typeface="Cambria Math" panose="02040503050406030204" pitchFamily="18" charset="0"/>
                                  <a:ea typeface="Cambria Math" panose="02040503050406030204" pitchFamily="18" charset="0"/>
                                </a:rPr>
                                <m:t>𝑁</m:t>
                              </m:r>
                            </m:e>
                            <m:sub>
                              <m:r>
                                <a:rPr lang="en-US" altLang="zh-TW" sz="4800" b="0" i="1" smtClean="0">
                                  <a:latin typeface="Cambria Math" panose="02040503050406030204" pitchFamily="18" charset="0"/>
                                  <a:ea typeface="Cambria Math" panose="02040503050406030204" pitchFamily="18" charset="0"/>
                                </a:rPr>
                                <m:t>𝑟𝑒𝑎𝑑𝑠</m:t>
                              </m:r>
                            </m:sub>
                          </m:sSub>
                          <m:r>
                            <a:rPr lang="en-US" altLang="zh-TW" sz="4800" b="0" i="1" smtClean="0">
                              <a:latin typeface="Cambria Math" panose="02040503050406030204" pitchFamily="18" charset="0"/>
                              <a:ea typeface="Cambria Math" panose="02040503050406030204" pitchFamily="18" charset="0"/>
                            </a:rPr>
                            <m:t>×</m:t>
                          </m:r>
                          <m:r>
                            <a:rPr lang="en-US" altLang="zh-TW" sz="4800" b="0" i="1" smtClean="0">
                              <a:latin typeface="Cambria Math" panose="02040503050406030204" pitchFamily="18" charset="0"/>
                              <a:ea typeface="Cambria Math" panose="02040503050406030204" pitchFamily="18" charset="0"/>
                            </a:rPr>
                            <m:t>𝐿</m:t>
                          </m:r>
                        </m:num>
                        <m:den>
                          <m:r>
                            <a:rPr lang="en-US" altLang="zh-TW" sz="4800" b="0" i="1" smtClean="0">
                              <a:latin typeface="Cambria Math" panose="02040503050406030204" pitchFamily="18" charset="0"/>
                              <a:ea typeface="Cambria Math" panose="02040503050406030204" pitchFamily="18" charset="0"/>
                            </a:rPr>
                            <m:t>𝐺</m:t>
                          </m:r>
                        </m:den>
                      </m:f>
                      <m:r>
                        <a:rPr lang="en-US" altLang="zh-TW" sz="4800" b="0" i="1" smtClean="0">
                          <a:latin typeface="Cambria Math" panose="02040503050406030204" pitchFamily="18" charset="0"/>
                          <a:ea typeface="Cambria Math" panose="02040503050406030204" pitchFamily="18" charset="0"/>
                        </a:rPr>
                        <m:t>)</m:t>
                      </m:r>
                    </m:oMath>
                  </m:oMathPara>
                </a14:m>
                <a:endParaRPr lang="zh-TW" altLang="en-US" sz="4800" dirty="0"/>
              </a:p>
            </p:txBody>
          </p:sp>
        </mc:Choice>
        <mc:Fallback>
          <p:sp>
            <p:nvSpPr>
              <p:cNvPr id="5" name="文字方塊 4"/>
              <p:cNvSpPr txBox="1">
                <a:spLocks noRot="1" noChangeAspect="1" noMove="1" noResize="1" noEditPoints="1" noAdjustHandles="1" noChangeArrowheads="1" noChangeShapeType="1" noTextEdit="1"/>
              </p:cNvSpPr>
              <p:nvPr/>
            </p:nvSpPr>
            <p:spPr>
              <a:xfrm>
                <a:off x="1775787" y="1196442"/>
                <a:ext cx="8561671" cy="1402756"/>
              </a:xfrm>
              <a:prstGeom prst="rect">
                <a:avLst/>
              </a:prstGeom>
              <a:blipFill>
                <a:blip r:embed="rId3"/>
                <a:stretch>
                  <a:fillRect/>
                </a:stretch>
              </a:blipFill>
            </p:spPr>
            <p:txBody>
              <a:bodyPr/>
              <a:lstStyle/>
              <a:p>
                <a:r>
                  <a:rPr lang="zh-TW" altLang="en-US">
                    <a:noFill/>
                  </a:rPr>
                  <a:t> </a:t>
                </a:r>
              </a:p>
            </p:txBody>
          </p:sp>
        </mc:Fallback>
      </mc:AlternateContent>
      <p:sp>
        <p:nvSpPr>
          <p:cNvPr id="6" name="文字方塊 5"/>
          <p:cNvSpPr txBox="1"/>
          <p:nvPr/>
        </p:nvSpPr>
        <p:spPr>
          <a:xfrm>
            <a:off x="3892563" y="450376"/>
            <a:ext cx="2832827" cy="584775"/>
          </a:xfrm>
          <a:prstGeom prst="rect">
            <a:avLst/>
          </a:prstGeom>
          <a:noFill/>
        </p:spPr>
        <p:txBody>
          <a:bodyPr wrap="none" rtlCol="0">
            <a:spAutoFit/>
          </a:bodyPr>
          <a:lstStyle/>
          <a:p>
            <a:r>
              <a:rPr lang="en-US" altLang="zh-TW" sz="3200" dirty="0" smtClean="0">
                <a:solidFill>
                  <a:srgbClr val="FF0000"/>
                </a:solidFill>
              </a:rPr>
              <a:t>When L&gt;&gt;K…</a:t>
            </a:r>
            <a:endParaRPr lang="zh-TW" altLang="en-US" sz="3200" dirty="0">
              <a:solidFill>
                <a:srgbClr val="FF0000"/>
              </a:solidFill>
            </a:endParaRPr>
          </a:p>
        </p:txBody>
      </p:sp>
      <mc:AlternateContent xmlns:mc="http://schemas.openxmlformats.org/markup-compatibility/2006">
        <mc:Choice xmlns:a14="http://schemas.microsoft.com/office/drawing/2010/main" Requires="a14">
          <p:sp>
            <p:nvSpPr>
              <p:cNvPr id="7" name="文字方塊 6"/>
              <p:cNvSpPr txBox="1"/>
              <p:nvPr/>
            </p:nvSpPr>
            <p:spPr>
              <a:xfrm>
                <a:off x="5904244" y="4776638"/>
                <a:ext cx="6341648" cy="87203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cs typeface="Calibri" panose="020F0502020204030204" pitchFamily="34" charset="0"/>
                        </a:rPr>
                        <m:t>=</m:t>
                      </m:r>
                      <m:f>
                        <m:fPr>
                          <m:ctrlPr>
                            <a:rPr lang="en-US" altLang="zh-TW" sz="2800" i="1" dirty="0" smtClean="0">
                              <a:latin typeface="Cambria Math" panose="02040503050406030204" pitchFamily="18" charset="0"/>
                            </a:rPr>
                          </m:ctrlPr>
                        </m:fPr>
                        <m:num>
                          <m:r>
                            <m:rPr>
                              <m:nor/>
                            </m:rPr>
                            <a:rPr lang="en-US" altLang="zh-TW" sz="2800" dirty="0">
                              <a:latin typeface="Calibri" panose="020F0502020204030204" pitchFamily="34" charset="0"/>
                              <a:cs typeface="Calibri" panose="020F0502020204030204" pitchFamily="34" charset="0"/>
                            </a:rPr>
                            <m:t>Area</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under</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curve</m:t>
                          </m:r>
                        </m:num>
                        <m:den>
                          <m:r>
                            <m:rPr>
                              <m:nor/>
                            </m:rPr>
                            <a:rPr lang="en-US" altLang="zh-TW" sz="2800" dirty="0">
                              <a:latin typeface="Calibri" panose="020F0502020204030204" pitchFamily="34" charset="0"/>
                              <a:cs typeface="Calibri" panose="020F0502020204030204" pitchFamily="34" charset="0"/>
                            </a:rPr>
                            <m:t>kmer</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coverage</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at</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curve</m:t>
                          </m:r>
                          <m:r>
                            <m:rPr>
                              <m:nor/>
                            </m:rPr>
                            <a:rPr lang="en-US" altLang="zh-TW" sz="2800" dirty="0">
                              <a:latin typeface="Calibri" panose="020F0502020204030204" pitchFamily="34" charset="0"/>
                              <a:cs typeface="Calibri" panose="020F0502020204030204" pitchFamily="34" charset="0"/>
                            </a:rPr>
                            <m:t>’</m:t>
                          </m:r>
                          <m:r>
                            <m:rPr>
                              <m:nor/>
                            </m:rPr>
                            <a:rPr lang="en-US" altLang="zh-TW" sz="2800" dirty="0">
                              <a:latin typeface="Calibri" panose="020F0502020204030204" pitchFamily="34" charset="0"/>
                              <a:cs typeface="Calibri" panose="020F0502020204030204" pitchFamily="34" charset="0"/>
                            </a:rPr>
                            <m:t>s</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peak</m:t>
                          </m:r>
                          <m:r>
                            <m:rPr>
                              <m:nor/>
                            </m:rPr>
                            <a:rPr lang="zh-TW" altLang="en-US" sz="2800" dirty="0">
                              <a:latin typeface="Calibri" panose="020F0502020204030204" pitchFamily="34" charset="0"/>
                              <a:cs typeface="Calibri" panose="020F0502020204030204" pitchFamily="34" charset="0"/>
                            </a:rPr>
                            <m:t> </m:t>
                          </m:r>
                        </m:den>
                      </m:f>
                    </m:oMath>
                  </m:oMathPara>
                </a14:m>
                <a:endParaRPr lang="zh-TW" altLang="en-US" sz="4400" dirty="0">
                  <a:latin typeface="Calibri" panose="020F0502020204030204" pitchFamily="34" charset="0"/>
                  <a:cs typeface="Calibri" panose="020F0502020204030204" pitchFamily="34" charset="0"/>
                </a:endParaRPr>
              </a:p>
            </p:txBody>
          </p:sp>
        </mc:Choice>
        <mc:Fallback>
          <p:sp>
            <p:nvSpPr>
              <p:cNvPr id="7" name="文字方塊 6"/>
              <p:cNvSpPr txBox="1">
                <a:spLocks noRot="1" noChangeAspect="1" noMove="1" noResize="1" noEditPoints="1" noAdjustHandles="1" noChangeArrowheads="1" noChangeShapeType="1" noTextEdit="1"/>
              </p:cNvSpPr>
              <p:nvPr/>
            </p:nvSpPr>
            <p:spPr>
              <a:xfrm>
                <a:off x="5904244" y="4776638"/>
                <a:ext cx="6341648" cy="872034"/>
              </a:xfrm>
              <a:prstGeom prst="rect">
                <a:avLst/>
              </a:prstGeom>
              <a:blipFill>
                <a:blip r:embed="rId4"/>
                <a:stretch>
                  <a:fillRect/>
                </a:stretch>
              </a:blipFill>
            </p:spPr>
            <p:txBody>
              <a:bodyPr/>
              <a:lstStyle/>
              <a:p>
                <a:r>
                  <a:rPr lang="zh-TW" altLang="en-US">
                    <a:noFill/>
                  </a:rPr>
                  <a:t> </a:t>
                </a:r>
              </a:p>
            </p:txBody>
          </p:sp>
        </mc:Fallback>
      </mc:AlternateContent>
      <p:cxnSp>
        <p:nvCxnSpPr>
          <p:cNvPr id="9" name="直線接點 8"/>
          <p:cNvCxnSpPr/>
          <p:nvPr/>
        </p:nvCxnSpPr>
        <p:spPr>
          <a:xfrm>
            <a:off x="4394577" y="1196442"/>
            <a:ext cx="1828800" cy="140275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891263" y="2705820"/>
            <a:ext cx="4755923" cy="3549117"/>
            <a:chOff x="1636325" y="2866888"/>
            <a:chExt cx="4755923" cy="3549117"/>
          </a:xfrm>
        </p:grpSpPr>
        <p:pic>
          <p:nvPicPr>
            <p:cNvPr id="1026" name="Picture 2" descr="A k-mer plot with poisson  distribu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6325" y="2866888"/>
              <a:ext cx="3281427" cy="32814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矩形 11"/>
                <p:cNvSpPr/>
                <p:nvPr/>
              </p:nvSpPr>
              <p:spPr>
                <a:xfrm>
                  <a:off x="2322416" y="6046673"/>
                  <a:ext cx="4069832" cy="369332"/>
                </a:xfrm>
                <a:prstGeom prst="rect">
                  <a:avLst/>
                </a:prstGeom>
              </p:spPr>
              <p:txBody>
                <a:bodyPr wrap="none">
                  <a:spAutoFit/>
                </a:bodyPr>
                <a:lstStyle/>
                <a:p>
                  <a14:m>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C</m:t>
                          </m:r>
                        </m:e>
                        <m:sub>
                          <m:r>
                            <a:rPr lang="en-US" altLang="zh-TW" i="1">
                              <a:latin typeface="Cambria Math" panose="02040503050406030204" pitchFamily="18" charset="0"/>
                            </a:rPr>
                            <m:t>𝑘𝑚𝑒𝑟</m:t>
                          </m:r>
                        </m:sub>
                      </m:sSub>
                    </m:oMath>
                  </a14:m>
                  <a:r>
                    <a:rPr lang="zh-TW" altLang="en-US" dirty="0" smtClean="0">
                      <a:latin typeface="Calibri" panose="020F0502020204030204" pitchFamily="34" charset="0"/>
                      <a:cs typeface="Calibri" panose="020F0502020204030204" pitchFamily="34" charset="0"/>
                    </a:rPr>
                    <a:t> </a:t>
                  </a:r>
                  <a:r>
                    <a:rPr lang="en-US" altLang="zh-TW" dirty="0" smtClean="0">
                      <a:latin typeface="Calibri" panose="020F0502020204030204" pitchFamily="34" charset="0"/>
                      <a:cs typeface="Calibri" panose="020F0502020204030204" pitchFamily="34" charset="0"/>
                    </a:rPr>
                    <a:t>= </a:t>
                  </a:r>
                  <a:r>
                    <a:rPr lang="en-US" altLang="zh-TW" dirty="0" err="1" smtClean="0">
                      <a:latin typeface="Calibri" panose="020F0502020204030204" pitchFamily="34" charset="0"/>
                      <a:cs typeface="Calibri" panose="020F0502020204030204" pitchFamily="34" charset="0"/>
                    </a:rPr>
                    <a:t>kmer_coverage_at_curve’s_peak</a:t>
                  </a:r>
                  <a:endParaRPr lang="zh-TW" altLang="en-US" dirty="0">
                    <a:latin typeface="Calibri" panose="020F0502020204030204" pitchFamily="34" charset="0"/>
                    <a:cs typeface="Calibri" panose="020F0502020204030204" pitchFamily="34" charset="0"/>
                  </a:endParaRPr>
                </a:p>
              </p:txBody>
            </p:sp>
          </mc:Choice>
          <mc:Fallback>
            <p:sp>
              <p:nvSpPr>
                <p:cNvPr id="12" name="矩形 11"/>
                <p:cNvSpPr>
                  <a:spLocks noRot="1" noChangeAspect="1" noMove="1" noResize="1" noEditPoints="1" noAdjustHandles="1" noChangeArrowheads="1" noChangeShapeType="1" noTextEdit="1"/>
                </p:cNvSpPr>
                <p:nvPr/>
              </p:nvSpPr>
              <p:spPr>
                <a:xfrm>
                  <a:off x="2322416" y="6046673"/>
                  <a:ext cx="4069832" cy="369332"/>
                </a:xfrm>
                <a:prstGeom prst="rect">
                  <a:avLst/>
                </a:prstGeom>
                <a:blipFill>
                  <a:blip r:embed="rId6"/>
                  <a:stretch>
                    <a:fillRect t="-8197" r="-750" b="-24590"/>
                  </a:stretch>
                </a:blipFill>
              </p:spPr>
              <p:txBody>
                <a:bodyPr/>
                <a:lstStyle/>
                <a:p>
                  <a:r>
                    <a:rPr lang="zh-TW" altLang="en-US">
                      <a:noFill/>
                    </a:rPr>
                    <a:t> </a:t>
                  </a:r>
                </a:p>
              </p:txBody>
            </p:sp>
          </mc:Fallback>
        </mc:AlternateContent>
        <p:cxnSp>
          <p:nvCxnSpPr>
            <p:cNvPr id="14" name="直線單箭頭接點 13"/>
            <p:cNvCxnSpPr/>
            <p:nvPr/>
          </p:nvCxnSpPr>
          <p:spPr>
            <a:xfrm>
              <a:off x="2729552" y="3384645"/>
              <a:ext cx="13648" cy="276367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矩形 15"/>
                <p:cNvSpPr/>
                <p:nvPr/>
              </p:nvSpPr>
              <p:spPr>
                <a:xfrm>
                  <a:off x="3150335" y="3525299"/>
                  <a:ext cx="3240246" cy="369332"/>
                </a:xfrm>
                <a:prstGeom prst="rect">
                  <a:avLst/>
                </a:prstGeom>
              </p:spPr>
              <p:txBody>
                <a:bodyPr wrap="none">
                  <a:spAutoFit/>
                </a:bodyPr>
                <a:lstStyle/>
                <a:p>
                  <a14:m>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a:rPr lang="en-US" altLang="zh-TW" b="0" i="1">
                              <a:latin typeface="Cambria Math" panose="02040503050406030204" pitchFamily="18" charset="0"/>
                              <a:ea typeface="Cambria Math" panose="02040503050406030204" pitchFamily="18" charset="0"/>
                            </a:rPr>
                            <m:t>𝑁</m:t>
                          </m:r>
                        </m:e>
                        <m:sub>
                          <m:r>
                            <a:rPr lang="en-US" altLang="zh-TW" b="0" i="1">
                              <a:latin typeface="Cambria Math" panose="02040503050406030204" pitchFamily="18" charset="0"/>
                              <a:ea typeface="Cambria Math" panose="02040503050406030204" pitchFamily="18" charset="0"/>
                            </a:rPr>
                            <m:t>𝑟𝑒𝑎𝑑𝑠</m:t>
                          </m:r>
                        </m:sub>
                      </m:sSub>
                      <m:r>
                        <a:rPr lang="en-US" altLang="zh-TW" b="0" i="1">
                          <a:latin typeface="Cambria Math" panose="02040503050406030204" pitchFamily="18" charset="0"/>
                          <a:ea typeface="Cambria Math" panose="02040503050406030204" pitchFamily="18" charset="0"/>
                        </a:rPr>
                        <m:t>×</m:t>
                      </m:r>
                      <m:r>
                        <a:rPr lang="en-US" altLang="zh-TW" b="0" i="1">
                          <a:latin typeface="Cambria Math" panose="02040503050406030204" pitchFamily="18" charset="0"/>
                          <a:ea typeface="Cambria Math" panose="02040503050406030204" pitchFamily="18" charset="0"/>
                        </a:rPr>
                        <m:t>𝐿</m:t>
                      </m:r>
                    </m:oMath>
                  </a14:m>
                  <a:r>
                    <a:rPr lang="en-US" altLang="zh-TW" dirty="0" smtClean="0">
                      <a:latin typeface="Calibri" panose="020F0502020204030204" pitchFamily="34" charset="0"/>
                      <a:cs typeface="Calibri" panose="020F0502020204030204" pitchFamily="34" charset="0"/>
                    </a:rPr>
                    <a:t> = Area_under_curve </a:t>
                  </a:r>
                  <a:endParaRPr lang="zh-TW" altLang="en-US" dirty="0">
                    <a:latin typeface="Calibri" panose="020F0502020204030204" pitchFamily="34" charset="0"/>
                    <a:cs typeface="Calibri" panose="020F0502020204030204" pitchFamily="34" charset="0"/>
                  </a:endParaRPr>
                </a:p>
              </p:txBody>
            </p:sp>
          </mc:Choice>
          <mc:Fallback>
            <p:sp>
              <p:nvSpPr>
                <p:cNvPr id="16" name="矩形 15"/>
                <p:cNvSpPr>
                  <a:spLocks noRot="1" noChangeAspect="1" noMove="1" noResize="1" noEditPoints="1" noAdjustHandles="1" noChangeArrowheads="1" noChangeShapeType="1" noTextEdit="1"/>
                </p:cNvSpPr>
                <p:nvPr/>
              </p:nvSpPr>
              <p:spPr>
                <a:xfrm>
                  <a:off x="3150335" y="3525299"/>
                  <a:ext cx="3240246" cy="369332"/>
                </a:xfrm>
                <a:prstGeom prst="rect">
                  <a:avLst/>
                </a:prstGeom>
                <a:blipFill>
                  <a:blip r:embed="rId7"/>
                  <a:stretch>
                    <a:fillRect t="-10000" r="-565" b="-26667"/>
                  </a:stretch>
                </a:blipFill>
              </p:spPr>
              <p:txBody>
                <a:bodyPr/>
                <a:lstStyle/>
                <a:p>
                  <a:r>
                    <a:rPr lang="zh-TW" altLang="en-US">
                      <a:noFill/>
                    </a:rPr>
                    <a:t> </a:t>
                  </a:r>
                </a:p>
              </p:txBody>
            </p:sp>
          </mc:Fallback>
        </mc:AlternateContent>
        <p:cxnSp>
          <p:nvCxnSpPr>
            <p:cNvPr id="17" name="直線單箭頭接點 16"/>
            <p:cNvCxnSpPr/>
            <p:nvPr/>
          </p:nvCxnSpPr>
          <p:spPr>
            <a:xfrm flipV="1">
              <a:off x="2838734" y="3976038"/>
              <a:ext cx="1160060" cy="107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0" name="矩形 19"/>
              <p:cNvSpPr/>
              <p:nvPr/>
            </p:nvSpPr>
            <p:spPr>
              <a:xfrm>
                <a:off x="5806994" y="3637287"/>
                <a:ext cx="3268074" cy="1139351"/>
              </a:xfrm>
              <a:prstGeom prst="rect">
                <a:avLst/>
              </a:prstGeom>
            </p:spPr>
            <p:txBody>
              <a:bodyPr wrap="none">
                <a:spAutoFit/>
              </a:bodyPr>
              <a:lstStyle/>
              <a:p>
                <a14:m>
                  <m:oMath xmlns:m="http://schemas.openxmlformats.org/officeDocument/2006/math">
                    <m:r>
                      <a:rPr lang="en-US" altLang="zh-TW" sz="4400" i="1">
                        <a:latin typeface="Cambria Math" panose="02040503050406030204" pitchFamily="18" charset="0"/>
                      </a:rPr>
                      <m:t>𝐺</m:t>
                    </m:r>
                    <m:r>
                      <a:rPr lang="en-US" altLang="zh-TW" sz="4400" i="1">
                        <a:latin typeface="Cambria Math" panose="02040503050406030204" pitchFamily="18" charset="0"/>
                      </a:rPr>
                      <m:t>=</m:t>
                    </m:r>
                    <m:f>
                      <m:fPr>
                        <m:ctrlPr>
                          <a:rPr lang="en-US" altLang="zh-TW" sz="4400" i="1">
                            <a:latin typeface="Cambria Math" panose="02040503050406030204" pitchFamily="18" charset="0"/>
                            <a:ea typeface="Cambria Math" panose="02040503050406030204" pitchFamily="18" charset="0"/>
                          </a:rPr>
                        </m:ctrlPr>
                      </m:fPr>
                      <m:num>
                        <m:sSub>
                          <m:sSubPr>
                            <m:ctrlPr>
                              <a:rPr lang="en-US" altLang="zh-TW" sz="4400" i="1">
                                <a:latin typeface="Cambria Math" panose="02040503050406030204" pitchFamily="18" charset="0"/>
                                <a:ea typeface="Cambria Math" panose="02040503050406030204" pitchFamily="18" charset="0"/>
                              </a:rPr>
                            </m:ctrlPr>
                          </m:sSubPr>
                          <m:e>
                            <m:r>
                              <a:rPr lang="en-US" altLang="zh-TW" sz="4400" i="1">
                                <a:latin typeface="Cambria Math" panose="02040503050406030204" pitchFamily="18" charset="0"/>
                                <a:ea typeface="Cambria Math" panose="02040503050406030204" pitchFamily="18" charset="0"/>
                              </a:rPr>
                              <m:t>𝑁</m:t>
                            </m:r>
                          </m:e>
                          <m:sub>
                            <m:r>
                              <a:rPr lang="en-US" altLang="zh-TW" sz="4400" i="1">
                                <a:latin typeface="Cambria Math" panose="02040503050406030204" pitchFamily="18" charset="0"/>
                                <a:ea typeface="Cambria Math" panose="02040503050406030204" pitchFamily="18" charset="0"/>
                              </a:rPr>
                              <m:t>𝑟𝑒𝑎𝑑𝑠</m:t>
                            </m:r>
                          </m:sub>
                        </m:sSub>
                        <m:r>
                          <a:rPr lang="en-US" altLang="zh-TW" sz="4400" i="1">
                            <a:latin typeface="Cambria Math" panose="02040503050406030204" pitchFamily="18" charset="0"/>
                            <a:ea typeface="Cambria Math" panose="02040503050406030204" pitchFamily="18" charset="0"/>
                          </a:rPr>
                          <m:t>×</m:t>
                        </m:r>
                        <m:r>
                          <a:rPr lang="en-US" altLang="zh-TW" sz="4400" i="1">
                            <a:latin typeface="Cambria Math" panose="02040503050406030204" pitchFamily="18" charset="0"/>
                            <a:ea typeface="Cambria Math" panose="02040503050406030204" pitchFamily="18" charset="0"/>
                          </a:rPr>
                          <m:t>𝐿</m:t>
                        </m:r>
                      </m:num>
                      <m:den>
                        <m:sSub>
                          <m:sSubPr>
                            <m:ctrlPr>
                              <a:rPr lang="en-US" altLang="zh-TW" sz="4400" i="1">
                                <a:latin typeface="Cambria Math" panose="02040503050406030204" pitchFamily="18" charset="0"/>
                              </a:rPr>
                            </m:ctrlPr>
                          </m:sSubPr>
                          <m:e>
                            <m:r>
                              <m:rPr>
                                <m:sty m:val="p"/>
                              </m:rPr>
                              <a:rPr lang="en-US" altLang="zh-TW" sz="4400" i="1">
                                <a:latin typeface="Cambria Math" panose="02040503050406030204" pitchFamily="18" charset="0"/>
                              </a:rPr>
                              <m:t>C</m:t>
                            </m:r>
                          </m:e>
                          <m:sub>
                            <m:r>
                              <a:rPr lang="en-US" altLang="zh-TW" sz="4400" i="1">
                                <a:latin typeface="Cambria Math" panose="02040503050406030204" pitchFamily="18" charset="0"/>
                              </a:rPr>
                              <m:t>𝑘𝑚𝑒𝑟</m:t>
                            </m:r>
                          </m:sub>
                        </m:sSub>
                      </m:den>
                    </m:f>
                  </m:oMath>
                </a14:m>
                <a:r>
                  <a:rPr lang="zh-TW" altLang="en-US" sz="3200" dirty="0">
                    <a:latin typeface="Calibri" panose="020F0502020204030204" pitchFamily="34" charset="0"/>
                    <a:cs typeface="Calibri" panose="020F0502020204030204" pitchFamily="34" charset="0"/>
                  </a:rPr>
                  <a:t> </a:t>
                </a:r>
                <a:endParaRPr lang="en-US" altLang="zh-TW" sz="3200" dirty="0">
                  <a:latin typeface="Calibri" panose="020F0502020204030204" pitchFamily="34" charset="0"/>
                  <a:cs typeface="Calibri" panose="020F0502020204030204" pitchFamily="34" charset="0"/>
                </a:endParaRPr>
              </a:p>
            </p:txBody>
          </p:sp>
        </mc:Choice>
        <mc:Fallback>
          <p:sp>
            <p:nvSpPr>
              <p:cNvPr id="20" name="矩形 19"/>
              <p:cNvSpPr>
                <a:spLocks noRot="1" noChangeAspect="1" noMove="1" noResize="1" noEditPoints="1" noAdjustHandles="1" noChangeArrowheads="1" noChangeShapeType="1" noTextEdit="1"/>
              </p:cNvSpPr>
              <p:nvPr/>
            </p:nvSpPr>
            <p:spPr>
              <a:xfrm>
                <a:off x="5806994" y="3637287"/>
                <a:ext cx="3268074" cy="1139351"/>
              </a:xfrm>
              <a:prstGeom prst="rect">
                <a:avLst/>
              </a:prstGeom>
              <a:blipFill>
                <a:blip r:embed="rId8"/>
                <a:stretch>
                  <a:fillRect/>
                </a:stretch>
              </a:blipFill>
            </p:spPr>
            <p:txBody>
              <a:bodyPr/>
              <a:lstStyle/>
              <a:p>
                <a:r>
                  <a:rPr lang="zh-TW" altLang="en-US">
                    <a:noFill/>
                  </a:rPr>
                  <a:t> </a:t>
                </a:r>
              </a:p>
            </p:txBody>
          </p:sp>
        </mc:Fallback>
      </mc:AlternateContent>
      <p:sp>
        <p:nvSpPr>
          <p:cNvPr id="22" name="文字方塊 21"/>
          <p:cNvSpPr txBox="1"/>
          <p:nvPr/>
        </p:nvSpPr>
        <p:spPr>
          <a:xfrm>
            <a:off x="5806994" y="2954948"/>
            <a:ext cx="2445670" cy="584775"/>
          </a:xfrm>
          <a:prstGeom prst="rect">
            <a:avLst/>
          </a:prstGeom>
          <a:noFill/>
        </p:spPr>
        <p:txBody>
          <a:bodyPr wrap="none" rtlCol="0">
            <a:spAutoFit/>
          </a:bodyPr>
          <a:lstStyle/>
          <a:p>
            <a:r>
              <a:rPr lang="en-US" altLang="zh-TW" sz="3200" dirty="0" smtClean="0">
                <a:solidFill>
                  <a:srgbClr val="FF0000"/>
                </a:solidFill>
              </a:rPr>
              <a:t>Therefore…</a:t>
            </a:r>
            <a:endParaRPr lang="zh-TW" altLang="en-US" sz="3200" dirty="0">
              <a:solidFill>
                <a:srgbClr val="FF0000"/>
              </a:solidFill>
            </a:endParaRPr>
          </a:p>
        </p:txBody>
      </p:sp>
      <p:cxnSp>
        <p:nvCxnSpPr>
          <p:cNvPr id="23" name="直線接點 22"/>
          <p:cNvCxnSpPr/>
          <p:nvPr/>
        </p:nvCxnSpPr>
        <p:spPr>
          <a:xfrm>
            <a:off x="1460311" y="5022376"/>
            <a:ext cx="0" cy="51861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2022575" y="5685550"/>
            <a:ext cx="2842342" cy="200055"/>
          </a:xfrm>
          <a:prstGeom prst="rect">
            <a:avLst/>
          </a:prstGeom>
          <a:solidFill>
            <a:schemeClr val="bg1"/>
          </a:solidFill>
        </p:spPr>
        <p:txBody>
          <a:bodyPr wrap="square" rtlCol="0">
            <a:spAutoFit/>
          </a:bodyPr>
          <a:lstStyle/>
          <a:p>
            <a:r>
              <a:rPr lang="en-US" altLang="zh-TW" sz="700" dirty="0" smtClean="0"/>
              <a:t>(the </a:t>
            </a:r>
            <a:r>
              <a:rPr lang="en-US" altLang="zh-TW" sz="700" dirty="0"/>
              <a:t>frequency or the number of times a given k-</a:t>
            </a:r>
            <a:r>
              <a:rPr lang="en-US" altLang="zh-TW" sz="700" dirty="0" err="1"/>
              <a:t>mer</a:t>
            </a:r>
            <a:r>
              <a:rPr lang="en-US" altLang="zh-TW" sz="700" dirty="0"/>
              <a:t> is </a:t>
            </a:r>
            <a:r>
              <a:rPr lang="en-US" altLang="zh-TW" sz="700" dirty="0" smtClean="0"/>
              <a:t>observed)</a:t>
            </a:r>
            <a:endParaRPr lang="zh-TW" altLang="en-US" sz="700" dirty="0"/>
          </a:p>
        </p:txBody>
      </p:sp>
      <p:sp>
        <p:nvSpPr>
          <p:cNvPr id="24" name="矩形 23"/>
          <p:cNvSpPr/>
          <p:nvPr/>
        </p:nvSpPr>
        <p:spPr>
          <a:xfrm>
            <a:off x="806489" y="3219259"/>
            <a:ext cx="292388" cy="2062424"/>
          </a:xfrm>
          <a:prstGeom prst="rect">
            <a:avLst/>
          </a:prstGeom>
          <a:solidFill>
            <a:schemeClr val="bg1"/>
          </a:solidFill>
        </p:spPr>
        <p:txBody>
          <a:bodyPr vert="vert270" wrap="none">
            <a:spAutoFit/>
          </a:bodyPr>
          <a:lstStyle/>
          <a:p>
            <a:r>
              <a:rPr lang="en-US" altLang="zh-TW" sz="700" dirty="0" smtClean="0">
                <a:ln w="0"/>
              </a:rPr>
              <a:t>(total </a:t>
            </a:r>
            <a:r>
              <a:rPr lang="en-US" altLang="zh-TW" sz="700" dirty="0">
                <a:ln w="0"/>
              </a:rPr>
              <a:t>number of k-</a:t>
            </a:r>
            <a:r>
              <a:rPr lang="en-US" altLang="zh-TW" sz="700" dirty="0" err="1">
                <a:ln w="0"/>
              </a:rPr>
              <a:t>mers</a:t>
            </a:r>
            <a:r>
              <a:rPr lang="en-US" altLang="zh-TW" sz="700" dirty="0">
                <a:ln w="0"/>
              </a:rPr>
              <a:t> with a given </a:t>
            </a:r>
            <a:r>
              <a:rPr lang="en-US" altLang="zh-TW" sz="700" dirty="0" smtClean="0">
                <a:ln w="0"/>
              </a:rPr>
              <a:t>frequency)</a:t>
            </a:r>
            <a:endParaRPr lang="zh-TW" altLang="en-US" sz="700" dirty="0">
              <a:ln w="0"/>
            </a:endParaRPr>
          </a:p>
        </p:txBody>
      </p:sp>
    </p:spTree>
    <p:extLst>
      <p:ext uri="{BB962C8B-B14F-4D97-AF65-F5344CB8AC3E}">
        <p14:creationId xmlns:p14="http://schemas.microsoft.com/office/powerpoint/2010/main" val="3393326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319" y="1032853"/>
            <a:ext cx="1602304" cy="1605362"/>
          </a:xfrm>
          <a:prstGeom prst="rect">
            <a:avLst/>
          </a:prstGeom>
        </p:spPr>
      </p:pic>
      <p:pic>
        <p:nvPicPr>
          <p:cNvPr id="8" name="圖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4623" y="911803"/>
            <a:ext cx="1957016" cy="1957016"/>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7920" y="911525"/>
            <a:ext cx="1957016" cy="1957016"/>
          </a:xfrm>
          <a:prstGeom prst="rect">
            <a:avLst/>
          </a:prstGeom>
        </p:spPr>
      </p:pic>
      <p:pic>
        <p:nvPicPr>
          <p:cNvPr id="10" name="圖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5048" y="1087352"/>
            <a:ext cx="1602304" cy="1605362"/>
          </a:xfrm>
          <a:prstGeom prst="rect">
            <a:avLst/>
          </a:prstGeom>
        </p:spPr>
      </p:pic>
      <p:pic>
        <p:nvPicPr>
          <p:cNvPr id="11" name="圖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3416" y="911525"/>
            <a:ext cx="1957016" cy="1957016"/>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40432" y="857026"/>
            <a:ext cx="1957016" cy="1957016"/>
          </a:xfrm>
          <a:prstGeom prst="rect">
            <a:avLst/>
          </a:prstGeom>
        </p:spPr>
      </p:pic>
      <p:pic>
        <p:nvPicPr>
          <p:cNvPr id="13" name="圖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319" y="3116769"/>
            <a:ext cx="1602304" cy="1605362"/>
          </a:xfrm>
          <a:prstGeom prst="rect">
            <a:avLst/>
          </a:prstGeom>
        </p:spPr>
      </p:pic>
      <p:pic>
        <p:nvPicPr>
          <p:cNvPr id="14" name="圖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2644" y="2992855"/>
            <a:ext cx="1957016" cy="1957016"/>
          </a:xfrm>
          <a:prstGeom prst="rect">
            <a:avLst/>
          </a:prstGeom>
        </p:spPr>
      </p:pic>
      <p:pic>
        <p:nvPicPr>
          <p:cNvPr id="15" name="圖片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95186" y="2940942"/>
            <a:ext cx="1957016" cy="1957016"/>
          </a:xfrm>
          <a:prstGeom prst="rect">
            <a:avLst/>
          </a:prstGeom>
        </p:spPr>
      </p:pic>
      <p:pic>
        <p:nvPicPr>
          <p:cNvPr id="16" name="圖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81112" y="3002528"/>
            <a:ext cx="1602304" cy="1605362"/>
          </a:xfrm>
          <a:prstGeom prst="rect">
            <a:avLst/>
          </a:prstGeom>
        </p:spPr>
      </p:pic>
      <p:pic>
        <p:nvPicPr>
          <p:cNvPr id="17" name="圖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3416" y="2915117"/>
            <a:ext cx="1957016" cy="1957016"/>
          </a:xfrm>
          <a:prstGeom prst="rect">
            <a:avLst/>
          </a:prstGeom>
        </p:spPr>
      </p:pic>
      <p:pic>
        <p:nvPicPr>
          <p:cNvPr id="18" name="圖片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40432" y="2927667"/>
            <a:ext cx="1957016" cy="1957016"/>
          </a:xfrm>
          <a:prstGeom prst="rect">
            <a:avLst/>
          </a:prstGeom>
        </p:spPr>
      </p:pic>
      <p:pic>
        <p:nvPicPr>
          <p:cNvPr id="19" name="圖片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0340" y="5068977"/>
            <a:ext cx="1602304" cy="1605362"/>
          </a:xfrm>
          <a:prstGeom prst="rect">
            <a:avLst/>
          </a:prstGeom>
        </p:spPr>
      </p:pic>
      <p:pic>
        <p:nvPicPr>
          <p:cNvPr id="20" name="圖片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52644" y="4893150"/>
            <a:ext cx="1957016" cy="1957016"/>
          </a:xfrm>
          <a:prstGeom prst="rect">
            <a:avLst/>
          </a:prstGeom>
        </p:spPr>
      </p:pic>
      <p:pic>
        <p:nvPicPr>
          <p:cNvPr id="21" name="圖片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23985" y="4900984"/>
            <a:ext cx="1957016" cy="1957016"/>
          </a:xfrm>
          <a:prstGeom prst="rect">
            <a:avLst/>
          </a:prstGeom>
        </p:spPr>
      </p:pic>
      <p:pic>
        <p:nvPicPr>
          <p:cNvPr id="22" name="圖片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97483" y="5076811"/>
            <a:ext cx="1602304" cy="1605362"/>
          </a:xfrm>
          <a:prstGeom prst="rect">
            <a:avLst/>
          </a:prstGeom>
        </p:spPr>
      </p:pic>
      <p:pic>
        <p:nvPicPr>
          <p:cNvPr id="23" name="圖片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67352" y="4900984"/>
            <a:ext cx="1957016" cy="1957016"/>
          </a:xfrm>
          <a:prstGeom prst="rect">
            <a:avLst/>
          </a:prstGeom>
        </p:spPr>
      </p:pic>
      <p:pic>
        <p:nvPicPr>
          <p:cNvPr id="24" name="圖片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40432" y="4872133"/>
            <a:ext cx="1957016" cy="1957016"/>
          </a:xfrm>
          <a:prstGeom prst="rect">
            <a:avLst/>
          </a:prstGeom>
        </p:spPr>
      </p:pic>
      <p:sp>
        <p:nvSpPr>
          <p:cNvPr id="25" name="文字方塊 24"/>
          <p:cNvSpPr txBox="1"/>
          <p:nvPr/>
        </p:nvSpPr>
        <p:spPr>
          <a:xfrm>
            <a:off x="458050" y="337517"/>
            <a:ext cx="5057731" cy="369332"/>
          </a:xfrm>
          <a:prstGeom prst="rect">
            <a:avLst/>
          </a:prstGeom>
          <a:noFill/>
        </p:spPr>
        <p:txBody>
          <a:bodyPr wrap="none" rtlCol="0">
            <a:spAutoFit/>
          </a:bodyPr>
          <a:lstStyle/>
          <a:p>
            <a:r>
              <a:rPr lang="en-US" altLang="zh-TW" b="1" dirty="0" smtClean="0">
                <a:solidFill>
                  <a:srgbClr val="FF0000"/>
                </a:solidFill>
              </a:rPr>
              <a:t>Fail to fit the model (unable to be analyzed)</a:t>
            </a:r>
            <a:endParaRPr lang="zh-TW" altLang="en-US" b="1" dirty="0">
              <a:solidFill>
                <a:srgbClr val="FF0000"/>
              </a:solidFill>
            </a:endParaRPr>
          </a:p>
        </p:txBody>
      </p:sp>
    </p:spTree>
    <p:extLst>
      <p:ext uri="{BB962C8B-B14F-4D97-AF65-F5344CB8AC3E}">
        <p14:creationId xmlns:p14="http://schemas.microsoft.com/office/powerpoint/2010/main" val="390128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reason of fail</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557149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01609" y="2572739"/>
            <a:ext cx="10058400" cy="1609344"/>
          </a:xfrm>
        </p:spPr>
        <p:txBody>
          <a:bodyPr/>
          <a:lstStyle/>
          <a:p>
            <a:pPr algn="ctr"/>
            <a:r>
              <a:rPr lang="en-US" altLang="zh-TW" dirty="0" smtClean="0"/>
              <a:t>Thanks for the attention!</a:t>
            </a:r>
            <a:endParaRPr lang="zh-TW" altLang="en-US" dirty="0"/>
          </a:p>
        </p:txBody>
      </p:sp>
    </p:spTree>
    <p:extLst>
      <p:ext uri="{BB962C8B-B14F-4D97-AF65-F5344CB8AC3E}">
        <p14:creationId xmlns:p14="http://schemas.microsoft.com/office/powerpoint/2010/main" val="262597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30159" y="2640979"/>
            <a:ext cx="7350821" cy="1609344"/>
          </a:xfrm>
        </p:spPr>
        <p:txBody>
          <a:bodyPr/>
          <a:lstStyle/>
          <a:p>
            <a:r>
              <a:rPr lang="en-US" altLang="zh-TW" dirty="0" smtClean="0"/>
              <a:t>Using traditional method</a:t>
            </a:r>
            <a:endParaRPr lang="zh-TW" altLang="en-US" dirty="0"/>
          </a:p>
        </p:txBody>
      </p:sp>
    </p:spTree>
    <p:extLst>
      <p:ext uri="{BB962C8B-B14F-4D97-AF65-F5344CB8AC3E}">
        <p14:creationId xmlns:p14="http://schemas.microsoft.com/office/powerpoint/2010/main" val="379696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extLst>
              <a:ext uri="{28A0092B-C50C-407E-A947-70E740481C1C}">
                <a14:useLocalDpi xmlns:a14="http://schemas.microsoft.com/office/drawing/2010/main" val="0"/>
              </a:ext>
            </a:extLst>
          </a:blip>
          <a:srcRect l="4478" t="10631" b="7191"/>
          <a:stretch/>
        </p:blipFill>
        <p:spPr>
          <a:xfrm>
            <a:off x="518614" y="1531073"/>
            <a:ext cx="5079683" cy="4378408"/>
          </a:xfrm>
          <a:prstGeom prst="rect">
            <a:avLst/>
          </a:prstGeom>
        </p:spPr>
      </p:pic>
      <p:sp>
        <p:nvSpPr>
          <p:cNvPr id="7" name="標題 1"/>
          <p:cNvSpPr txBox="1">
            <a:spLocks/>
          </p:cNvSpPr>
          <p:nvPr/>
        </p:nvSpPr>
        <p:spPr>
          <a:xfrm>
            <a:off x="2011595" y="286602"/>
            <a:ext cx="8428944" cy="631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3600" dirty="0"/>
              <a:t>DRR021838 (Pseudomonas aeruginosa, </a:t>
            </a:r>
            <a:r>
              <a:rPr lang="zh-TW" altLang="en-US" sz="3600" dirty="0" smtClean="0"/>
              <a:t>綠</a:t>
            </a:r>
            <a:r>
              <a:rPr lang="zh-TW" altLang="en-US" sz="3600" dirty="0"/>
              <a:t>膿桿菌</a:t>
            </a:r>
            <a:r>
              <a:rPr lang="en-US" altLang="zh-TW" sz="3600" dirty="0" smtClean="0"/>
              <a:t>)</a:t>
            </a:r>
            <a:endParaRPr lang="zh-TW" altLang="en-US" sz="3600" dirty="0"/>
          </a:p>
        </p:txBody>
      </p:sp>
      <p:sp>
        <p:nvSpPr>
          <p:cNvPr id="10" name="矩形 9"/>
          <p:cNvSpPr/>
          <p:nvPr/>
        </p:nvSpPr>
        <p:spPr>
          <a:xfrm>
            <a:off x="2475348" y="2670424"/>
            <a:ext cx="3550011" cy="369332"/>
          </a:xfrm>
          <a:prstGeom prst="rect">
            <a:avLst/>
          </a:prstGeom>
        </p:spPr>
        <p:txBody>
          <a:bodyPr wrap="none">
            <a:spAutoFit/>
          </a:bodyPr>
          <a:lstStyle/>
          <a:p>
            <a:r>
              <a:rPr lang="en-US" altLang="zh-TW" dirty="0" err="1" smtClean="0"/>
              <a:t>Area_under_curve</a:t>
            </a:r>
            <a:r>
              <a:rPr lang="en-US" altLang="zh-TW" dirty="0" smtClean="0"/>
              <a:t> = </a:t>
            </a:r>
            <a:r>
              <a:rPr lang="zh-TW" altLang="en-US" dirty="0" smtClean="0"/>
              <a:t>276882527</a:t>
            </a:r>
            <a:endParaRPr lang="zh-TW" altLang="en-US" dirty="0"/>
          </a:p>
        </p:txBody>
      </p:sp>
      <p:cxnSp>
        <p:nvCxnSpPr>
          <p:cNvPr id="12" name="直線單箭頭接點 11"/>
          <p:cNvCxnSpPr/>
          <p:nvPr/>
        </p:nvCxnSpPr>
        <p:spPr>
          <a:xfrm>
            <a:off x="1637731" y="1693013"/>
            <a:ext cx="22396" cy="450123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矩形 14"/>
              <p:cNvSpPr/>
              <p:nvPr/>
            </p:nvSpPr>
            <p:spPr>
              <a:xfrm>
                <a:off x="714929" y="6194250"/>
                <a:ext cx="433163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tLang="zh-TW" dirty="0">
                          <a:cs typeface="Calibri" panose="020F0502020204030204" pitchFamily="34" charset="0"/>
                        </a:rPr>
                        <m:t>kmer</m:t>
                      </m:r>
                      <m:r>
                        <m:rPr>
                          <m:nor/>
                        </m:rPr>
                        <a:rPr lang="en-US" altLang="zh-TW" dirty="0">
                          <a:cs typeface="Calibri" panose="020F0502020204030204" pitchFamily="34" charset="0"/>
                        </a:rPr>
                        <m:t>_</m:t>
                      </m:r>
                      <m:r>
                        <m:rPr>
                          <m:nor/>
                        </m:rPr>
                        <a:rPr lang="en-US" altLang="zh-TW" dirty="0">
                          <a:cs typeface="Calibri" panose="020F0502020204030204" pitchFamily="34" charset="0"/>
                        </a:rPr>
                        <m:t>coverage</m:t>
                      </m:r>
                      <m:r>
                        <m:rPr>
                          <m:nor/>
                        </m:rPr>
                        <a:rPr lang="en-US" altLang="zh-TW" dirty="0">
                          <a:cs typeface="Calibri" panose="020F0502020204030204" pitchFamily="34" charset="0"/>
                        </a:rPr>
                        <m:t>_</m:t>
                      </m:r>
                      <m:r>
                        <m:rPr>
                          <m:nor/>
                        </m:rPr>
                        <a:rPr lang="en-US" altLang="zh-TW" dirty="0">
                          <a:cs typeface="Calibri" panose="020F0502020204030204" pitchFamily="34" charset="0"/>
                        </a:rPr>
                        <m:t>at</m:t>
                      </m:r>
                      <m:r>
                        <m:rPr>
                          <m:nor/>
                        </m:rPr>
                        <a:rPr lang="en-US" altLang="zh-TW" dirty="0">
                          <a:cs typeface="Calibri" panose="020F0502020204030204" pitchFamily="34" charset="0"/>
                        </a:rPr>
                        <m:t>_</m:t>
                      </m:r>
                      <m:r>
                        <m:rPr>
                          <m:nor/>
                        </m:rPr>
                        <a:rPr lang="en-US" altLang="zh-TW" dirty="0">
                          <a:cs typeface="Calibri" panose="020F0502020204030204" pitchFamily="34" charset="0"/>
                        </a:rPr>
                        <m:t>curve</m:t>
                      </m:r>
                      <m:r>
                        <m:rPr>
                          <m:nor/>
                        </m:rPr>
                        <a:rPr lang="en-US" altLang="zh-TW" dirty="0">
                          <a:cs typeface="Calibri" panose="020F0502020204030204" pitchFamily="34" charset="0"/>
                        </a:rPr>
                        <m:t>’</m:t>
                      </m:r>
                      <m:r>
                        <m:rPr>
                          <m:nor/>
                        </m:rPr>
                        <a:rPr lang="en-US" altLang="zh-TW" dirty="0">
                          <a:cs typeface="Calibri" panose="020F0502020204030204" pitchFamily="34" charset="0"/>
                        </a:rPr>
                        <m:t>s</m:t>
                      </m:r>
                      <m:r>
                        <m:rPr>
                          <m:nor/>
                        </m:rPr>
                        <a:rPr lang="en-US" altLang="zh-TW" dirty="0">
                          <a:cs typeface="Calibri" panose="020F0502020204030204" pitchFamily="34" charset="0"/>
                        </a:rPr>
                        <m:t>_</m:t>
                      </m:r>
                      <m:r>
                        <m:rPr>
                          <m:nor/>
                        </m:rPr>
                        <a:rPr lang="en-US" altLang="zh-TW" dirty="0">
                          <a:cs typeface="Calibri" panose="020F0502020204030204" pitchFamily="34" charset="0"/>
                        </a:rPr>
                        <m:t>peak</m:t>
                      </m:r>
                      <m:r>
                        <a:rPr lang="en-US" altLang="zh-TW" b="0" i="1" smtClean="0"/>
                        <m:t>=33</m:t>
                      </m:r>
                    </m:oMath>
                  </m:oMathPara>
                </a14:m>
                <a:endParaRPr lang="zh-TW" altLang="en-US" dirty="0"/>
              </a:p>
            </p:txBody>
          </p:sp>
        </mc:Choice>
        <mc:Fallback>
          <p:sp>
            <p:nvSpPr>
              <p:cNvPr id="15" name="矩形 14"/>
              <p:cNvSpPr>
                <a:spLocks noRot="1" noChangeAspect="1" noMove="1" noResize="1" noEditPoints="1" noAdjustHandles="1" noChangeArrowheads="1" noChangeShapeType="1" noTextEdit="1"/>
              </p:cNvSpPr>
              <p:nvPr/>
            </p:nvSpPr>
            <p:spPr>
              <a:xfrm>
                <a:off x="714929" y="6194250"/>
                <a:ext cx="4331635" cy="369332"/>
              </a:xfrm>
              <a:prstGeom prst="rect">
                <a:avLst/>
              </a:prstGeom>
              <a:blipFill>
                <a:blip r:embed="rId4"/>
                <a:stretch>
                  <a:fillRect b="-13115"/>
                </a:stretch>
              </a:blipFill>
            </p:spPr>
            <p:txBody>
              <a:bodyPr/>
              <a:lstStyle/>
              <a:p>
                <a:r>
                  <a:rPr lang="zh-TW" altLang="en-US">
                    <a:noFill/>
                  </a:rPr>
                  <a:t> </a:t>
                </a:r>
              </a:p>
            </p:txBody>
          </p:sp>
        </mc:Fallback>
      </mc:AlternateContent>
      <p:cxnSp>
        <p:nvCxnSpPr>
          <p:cNvPr id="18" name="直線單箭頭接點 17"/>
          <p:cNvCxnSpPr/>
          <p:nvPr/>
        </p:nvCxnSpPr>
        <p:spPr>
          <a:xfrm flipV="1">
            <a:off x="1910687" y="3220872"/>
            <a:ext cx="1378423" cy="15149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字方塊 18"/>
              <p:cNvSpPr txBox="1"/>
              <p:nvPr/>
            </p:nvSpPr>
            <p:spPr>
              <a:xfrm>
                <a:off x="6723111" y="2820549"/>
                <a:ext cx="5341510" cy="3151440"/>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TW" sz="2800" i="1" dirty="0" smtClean="0">
                          <a:latin typeface="Cambria Math" panose="02040503050406030204" pitchFamily="18" charset="0"/>
                          <a:cs typeface="Calibri" panose="020F0502020204030204" pitchFamily="34" charset="0"/>
                        </a:rPr>
                        <m:t>=</m:t>
                      </m:r>
                      <m:f>
                        <m:fPr>
                          <m:ctrlPr>
                            <a:rPr lang="en-US" altLang="zh-TW" sz="2800" i="1" dirty="0" smtClean="0">
                              <a:latin typeface="Cambria Math" panose="02040503050406030204" pitchFamily="18" charset="0"/>
                            </a:rPr>
                          </m:ctrlPr>
                        </m:fPr>
                        <m:num>
                          <m:r>
                            <m:rPr>
                              <m:nor/>
                            </m:rPr>
                            <a:rPr lang="en-US" altLang="zh-TW" sz="2800" dirty="0">
                              <a:latin typeface="Calibri" panose="020F0502020204030204" pitchFamily="34" charset="0"/>
                              <a:cs typeface="Calibri" panose="020F0502020204030204" pitchFamily="34" charset="0"/>
                            </a:rPr>
                            <m:t>Area</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under</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curve</m:t>
                          </m:r>
                        </m:num>
                        <m:den>
                          <m:r>
                            <m:rPr>
                              <m:nor/>
                            </m:rPr>
                            <a:rPr lang="en-US" altLang="zh-TW" sz="2800" dirty="0">
                              <a:latin typeface="Calibri" panose="020F0502020204030204" pitchFamily="34" charset="0"/>
                              <a:cs typeface="Calibri" panose="020F0502020204030204" pitchFamily="34" charset="0"/>
                            </a:rPr>
                            <m:t>kmer</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coverage</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at</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curve</m:t>
                          </m:r>
                          <m:r>
                            <m:rPr>
                              <m:nor/>
                            </m:rPr>
                            <a:rPr lang="en-US" altLang="zh-TW" sz="2800" dirty="0">
                              <a:latin typeface="Calibri" panose="020F0502020204030204" pitchFamily="34" charset="0"/>
                              <a:cs typeface="Calibri" panose="020F0502020204030204" pitchFamily="34" charset="0"/>
                            </a:rPr>
                            <m:t>’</m:t>
                          </m:r>
                          <m:r>
                            <m:rPr>
                              <m:nor/>
                            </m:rPr>
                            <a:rPr lang="en-US" altLang="zh-TW" sz="2800" dirty="0">
                              <a:latin typeface="Calibri" panose="020F0502020204030204" pitchFamily="34" charset="0"/>
                              <a:cs typeface="Calibri" panose="020F0502020204030204" pitchFamily="34" charset="0"/>
                            </a:rPr>
                            <m:t>s</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peak</m:t>
                          </m:r>
                          <m:r>
                            <m:rPr>
                              <m:nor/>
                            </m:rPr>
                            <a:rPr lang="zh-TW" altLang="en-US" sz="2800" dirty="0">
                              <a:latin typeface="Calibri" panose="020F0502020204030204" pitchFamily="34" charset="0"/>
                              <a:cs typeface="Calibri" panose="020F0502020204030204" pitchFamily="34" charset="0"/>
                            </a:rPr>
                            <m:t> </m:t>
                          </m:r>
                        </m:den>
                      </m:f>
                    </m:oMath>
                  </m:oMathPara>
                </a14:m>
                <a:endParaRPr lang="en-US" altLang="zh-TW" sz="2800" dirty="0" smtClean="0">
                  <a:latin typeface="Calibri" panose="020F0502020204030204" pitchFamily="34" charset="0"/>
                  <a:cs typeface="Calibri" panose="020F0502020204030204" pitchFamily="34" charset="0"/>
                </a:endParaRPr>
              </a:p>
              <a:p>
                <a:pPr>
                  <a:lnSpc>
                    <a:spcPct val="150000"/>
                  </a:lnSpc>
                </a:pPr>
                <a14:m>
                  <m:oMathPara xmlns:m="http://schemas.openxmlformats.org/officeDocument/2006/math">
                    <m:oMathParaPr>
                      <m:jc m:val="left"/>
                    </m:oMathParaPr>
                    <m:oMath xmlns:m="http://schemas.openxmlformats.org/officeDocument/2006/math">
                      <m:r>
                        <a:rPr lang="en-US" altLang="zh-TW" sz="2800" i="1" dirty="0">
                          <a:latin typeface="Cambria Math" panose="02040503050406030204" pitchFamily="18" charset="0"/>
                          <a:cs typeface="Calibri" panose="020F0502020204030204" pitchFamily="34" charset="0"/>
                        </a:rPr>
                        <m:t>=</m:t>
                      </m:r>
                      <m:f>
                        <m:fPr>
                          <m:ctrlPr>
                            <a:rPr lang="en-US" altLang="zh-TW" sz="2800" i="1" dirty="0">
                              <a:latin typeface="Cambria Math" panose="02040503050406030204" pitchFamily="18" charset="0"/>
                            </a:rPr>
                          </m:ctrlPr>
                        </m:fPr>
                        <m:num>
                          <m:r>
                            <m:rPr>
                              <m:nor/>
                            </m:rPr>
                            <a:rPr lang="en-US" altLang="zh-TW" sz="2800" dirty="0">
                              <a:latin typeface="Calibri" panose="020F0502020204030204" pitchFamily="34" charset="0"/>
                              <a:cs typeface="Calibri" panose="020F0502020204030204" pitchFamily="34" charset="0"/>
                            </a:rPr>
                            <m:t>276882527</m:t>
                          </m:r>
                        </m:num>
                        <m:den>
                          <m:r>
                            <m:rPr>
                              <m:nor/>
                            </m:rPr>
                            <a:rPr lang="en-US" altLang="zh-TW" sz="2800" dirty="0">
                              <a:latin typeface="Calibri" panose="020F0502020204030204" pitchFamily="34" charset="0"/>
                              <a:cs typeface="Calibri" panose="020F0502020204030204" pitchFamily="34" charset="0"/>
                            </a:rPr>
                            <m:t>33</m:t>
                          </m:r>
                          <m:r>
                            <m:rPr>
                              <m:nor/>
                            </m:rPr>
                            <a:rPr lang="zh-TW" altLang="en-US" sz="2800" dirty="0">
                              <a:latin typeface="Calibri" panose="020F0502020204030204" pitchFamily="34" charset="0"/>
                              <a:cs typeface="Calibri" panose="020F0502020204030204" pitchFamily="34" charset="0"/>
                            </a:rPr>
                            <m:t> </m:t>
                          </m:r>
                        </m:den>
                      </m:f>
                    </m:oMath>
                  </m:oMathPara>
                </a14:m>
                <a:endParaRPr lang="en-US" altLang="zh-TW" sz="2800" i="1" dirty="0" smtClean="0">
                  <a:latin typeface="Cambria Math" panose="02040503050406030204" pitchFamily="18" charset="0"/>
                  <a:cs typeface="Calibri" panose="020F0502020204030204" pitchFamily="34" charset="0"/>
                </a:endParaRPr>
              </a:p>
              <a:p>
                <a:pPr>
                  <a:lnSpc>
                    <a:spcPct val="150000"/>
                  </a:lnSpc>
                </a:pPr>
                <a14:m>
                  <m:oMathPara xmlns:m="http://schemas.openxmlformats.org/officeDocument/2006/math">
                    <m:oMathParaPr>
                      <m:jc m:val="left"/>
                    </m:oMathParaPr>
                    <m:oMath xmlns:m="http://schemas.openxmlformats.org/officeDocument/2006/math">
                      <m:r>
                        <a:rPr lang="zh-TW" altLang="en-US" sz="2800" i="1" smtClean="0">
                          <a:latin typeface="Cambria Math" panose="02040503050406030204" pitchFamily="18" charset="0"/>
                          <a:cs typeface="Calibri" panose="020F0502020204030204" pitchFamily="34" charset="0"/>
                        </a:rPr>
                        <m:t>≈</m:t>
                      </m:r>
                      <m:r>
                        <a:rPr lang="en-US" altLang="zh-TW" sz="2800" b="0" i="1" smtClean="0">
                          <a:solidFill>
                            <a:srgbClr val="FF0000"/>
                          </a:solidFill>
                          <a:latin typeface="Cambria Math" panose="02040503050406030204" pitchFamily="18" charset="0"/>
                          <a:cs typeface="Calibri" panose="020F0502020204030204" pitchFamily="34" charset="0"/>
                        </a:rPr>
                        <m:t>8,390,380</m:t>
                      </m:r>
                      <m:r>
                        <a:rPr lang="en-US" altLang="zh-TW" sz="2800" b="0" i="1" smtClean="0">
                          <a:latin typeface="Cambria Math" panose="02040503050406030204" pitchFamily="18" charset="0"/>
                          <a:cs typeface="Calibri" panose="020F0502020204030204" pitchFamily="34" charset="0"/>
                        </a:rPr>
                        <m:t> </m:t>
                      </m:r>
                      <m:r>
                        <a:rPr lang="en-US" altLang="zh-TW" sz="2800" b="0" i="1" smtClean="0">
                          <a:latin typeface="Cambria Math" panose="02040503050406030204" pitchFamily="18" charset="0"/>
                          <a:cs typeface="Calibri" panose="020F0502020204030204" pitchFamily="34" charset="0"/>
                        </a:rPr>
                        <m:t>𝑏𝑝</m:t>
                      </m:r>
                    </m:oMath>
                  </m:oMathPara>
                </a14:m>
                <a:endParaRPr lang="zh-TW" altLang="en-US" sz="2800" dirty="0">
                  <a:latin typeface="Calibri" panose="020F0502020204030204" pitchFamily="34" charset="0"/>
                  <a:cs typeface="Calibri" panose="020F0502020204030204" pitchFamily="34" charset="0"/>
                </a:endParaRPr>
              </a:p>
            </p:txBody>
          </p:sp>
        </mc:Choice>
        <mc:Fallback>
          <p:sp>
            <p:nvSpPr>
              <p:cNvPr id="19" name="文字方塊 18"/>
              <p:cNvSpPr txBox="1">
                <a:spLocks noRot="1" noChangeAspect="1" noMove="1" noResize="1" noEditPoints="1" noAdjustHandles="1" noChangeArrowheads="1" noChangeShapeType="1" noTextEdit="1"/>
              </p:cNvSpPr>
              <p:nvPr/>
            </p:nvSpPr>
            <p:spPr>
              <a:xfrm>
                <a:off x="6723111" y="2820549"/>
                <a:ext cx="5341510" cy="315144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6025359" y="1531073"/>
                <a:ext cx="3268074" cy="1139351"/>
              </a:xfrm>
              <a:prstGeom prst="rect">
                <a:avLst/>
              </a:prstGeom>
            </p:spPr>
            <p:txBody>
              <a:bodyPr wrap="none">
                <a:spAutoFit/>
              </a:bodyPr>
              <a:lstStyle/>
              <a:p>
                <a14:m>
                  <m:oMath xmlns:m="http://schemas.openxmlformats.org/officeDocument/2006/math">
                    <m:r>
                      <a:rPr lang="en-US" altLang="zh-TW" sz="4400" i="1">
                        <a:latin typeface="Cambria Math" panose="02040503050406030204" pitchFamily="18" charset="0"/>
                      </a:rPr>
                      <m:t>𝐺</m:t>
                    </m:r>
                    <m:r>
                      <a:rPr lang="en-US" altLang="zh-TW" sz="4400" i="1">
                        <a:latin typeface="Cambria Math" panose="02040503050406030204" pitchFamily="18" charset="0"/>
                      </a:rPr>
                      <m:t>=</m:t>
                    </m:r>
                    <m:f>
                      <m:fPr>
                        <m:ctrlPr>
                          <a:rPr lang="en-US" altLang="zh-TW" sz="4400" i="1">
                            <a:latin typeface="Cambria Math" panose="02040503050406030204" pitchFamily="18" charset="0"/>
                            <a:ea typeface="Cambria Math" panose="02040503050406030204" pitchFamily="18" charset="0"/>
                          </a:rPr>
                        </m:ctrlPr>
                      </m:fPr>
                      <m:num>
                        <m:sSub>
                          <m:sSubPr>
                            <m:ctrlPr>
                              <a:rPr lang="en-US" altLang="zh-TW" sz="4400" i="1">
                                <a:latin typeface="Cambria Math" panose="02040503050406030204" pitchFamily="18" charset="0"/>
                                <a:ea typeface="Cambria Math" panose="02040503050406030204" pitchFamily="18" charset="0"/>
                              </a:rPr>
                            </m:ctrlPr>
                          </m:sSubPr>
                          <m:e>
                            <m:r>
                              <a:rPr lang="en-US" altLang="zh-TW" sz="4400" i="1">
                                <a:latin typeface="Cambria Math" panose="02040503050406030204" pitchFamily="18" charset="0"/>
                                <a:ea typeface="Cambria Math" panose="02040503050406030204" pitchFamily="18" charset="0"/>
                              </a:rPr>
                              <m:t>𝑁</m:t>
                            </m:r>
                          </m:e>
                          <m:sub>
                            <m:r>
                              <a:rPr lang="en-US" altLang="zh-TW" sz="4400" i="1">
                                <a:latin typeface="Cambria Math" panose="02040503050406030204" pitchFamily="18" charset="0"/>
                                <a:ea typeface="Cambria Math" panose="02040503050406030204" pitchFamily="18" charset="0"/>
                              </a:rPr>
                              <m:t>𝑟𝑒𝑎𝑑𝑠</m:t>
                            </m:r>
                          </m:sub>
                        </m:sSub>
                        <m:r>
                          <a:rPr lang="en-US" altLang="zh-TW" sz="4400" i="1">
                            <a:latin typeface="Cambria Math" panose="02040503050406030204" pitchFamily="18" charset="0"/>
                            <a:ea typeface="Cambria Math" panose="02040503050406030204" pitchFamily="18" charset="0"/>
                          </a:rPr>
                          <m:t>×</m:t>
                        </m:r>
                        <m:r>
                          <a:rPr lang="en-US" altLang="zh-TW" sz="4400" i="1">
                            <a:latin typeface="Cambria Math" panose="02040503050406030204" pitchFamily="18" charset="0"/>
                            <a:ea typeface="Cambria Math" panose="02040503050406030204" pitchFamily="18" charset="0"/>
                          </a:rPr>
                          <m:t>𝐿</m:t>
                        </m:r>
                      </m:num>
                      <m:den>
                        <m:sSub>
                          <m:sSubPr>
                            <m:ctrlPr>
                              <a:rPr lang="en-US" altLang="zh-TW" sz="4400" i="1">
                                <a:latin typeface="Cambria Math" panose="02040503050406030204" pitchFamily="18" charset="0"/>
                              </a:rPr>
                            </m:ctrlPr>
                          </m:sSubPr>
                          <m:e>
                            <m:r>
                              <m:rPr>
                                <m:sty m:val="p"/>
                              </m:rPr>
                              <a:rPr lang="en-US" altLang="zh-TW" sz="4400" i="1">
                                <a:latin typeface="Cambria Math" panose="02040503050406030204" pitchFamily="18" charset="0"/>
                              </a:rPr>
                              <m:t>C</m:t>
                            </m:r>
                          </m:e>
                          <m:sub>
                            <m:r>
                              <a:rPr lang="en-US" altLang="zh-TW" sz="4400" i="1">
                                <a:latin typeface="Cambria Math" panose="02040503050406030204" pitchFamily="18" charset="0"/>
                              </a:rPr>
                              <m:t>𝑘𝑚𝑒𝑟</m:t>
                            </m:r>
                          </m:sub>
                        </m:sSub>
                      </m:den>
                    </m:f>
                  </m:oMath>
                </a14:m>
                <a:r>
                  <a:rPr lang="zh-TW" altLang="en-US" sz="3200" dirty="0">
                    <a:latin typeface="Calibri" panose="020F0502020204030204" pitchFamily="34" charset="0"/>
                    <a:cs typeface="Calibri" panose="020F0502020204030204" pitchFamily="34" charset="0"/>
                  </a:rPr>
                  <a:t> </a:t>
                </a:r>
                <a:endParaRPr lang="en-US" altLang="zh-TW" sz="3200" dirty="0">
                  <a:latin typeface="Calibri" panose="020F0502020204030204" pitchFamily="34" charset="0"/>
                  <a:cs typeface="Calibri" panose="020F0502020204030204" pitchFamily="34" charset="0"/>
                </a:endParaRPr>
              </a:p>
            </p:txBody>
          </p:sp>
        </mc:Choice>
        <mc:Fallback>
          <p:sp>
            <p:nvSpPr>
              <p:cNvPr id="20" name="矩形 19"/>
              <p:cNvSpPr>
                <a:spLocks noRot="1" noChangeAspect="1" noMove="1" noResize="1" noEditPoints="1" noAdjustHandles="1" noChangeArrowheads="1" noChangeShapeType="1" noTextEdit="1"/>
              </p:cNvSpPr>
              <p:nvPr/>
            </p:nvSpPr>
            <p:spPr>
              <a:xfrm>
                <a:off x="6025359" y="1531073"/>
                <a:ext cx="3268074" cy="1139351"/>
              </a:xfrm>
              <a:prstGeom prst="rect">
                <a:avLst/>
              </a:prstGeom>
              <a:blipFill>
                <a:blip r:embed="rId6"/>
                <a:stretch>
                  <a:fillRect/>
                </a:stretch>
              </a:blipFill>
            </p:spPr>
            <p:txBody>
              <a:bodyPr/>
              <a:lstStyle/>
              <a:p>
                <a:r>
                  <a:rPr lang="zh-TW" altLang="en-US">
                    <a:noFill/>
                  </a:rPr>
                  <a:t> </a:t>
                </a:r>
              </a:p>
            </p:txBody>
          </p:sp>
        </mc:Fallback>
      </mc:AlternateContent>
      <p:sp>
        <p:nvSpPr>
          <p:cNvPr id="23" name="矩形 22"/>
          <p:cNvSpPr/>
          <p:nvPr/>
        </p:nvSpPr>
        <p:spPr>
          <a:xfrm>
            <a:off x="6340466" y="6076832"/>
            <a:ext cx="3188052" cy="369332"/>
          </a:xfrm>
          <a:prstGeom prst="rect">
            <a:avLst/>
          </a:prstGeom>
        </p:spPr>
        <p:txBody>
          <a:bodyPr wrap="none">
            <a:spAutoFit/>
          </a:bodyPr>
          <a:lstStyle/>
          <a:p>
            <a:r>
              <a:rPr lang="en-US" altLang="zh-TW" dirty="0" err="1" smtClean="0"/>
              <a:t>NCBI_genome</a:t>
            </a:r>
            <a:r>
              <a:rPr lang="en-US" altLang="zh-TW" dirty="0" smtClean="0"/>
              <a:t>: </a:t>
            </a:r>
            <a:r>
              <a:rPr lang="zh-TW" altLang="en-US" dirty="0" smtClean="0"/>
              <a:t>6</a:t>
            </a:r>
            <a:r>
              <a:rPr lang="en-US" altLang="zh-TW" dirty="0" smtClean="0"/>
              <a:t>,</a:t>
            </a:r>
            <a:r>
              <a:rPr lang="zh-TW" altLang="en-US" dirty="0" smtClean="0"/>
              <a:t>601</a:t>
            </a:r>
            <a:r>
              <a:rPr lang="en-US" altLang="zh-TW" dirty="0" smtClean="0"/>
              <a:t>,</a:t>
            </a:r>
            <a:r>
              <a:rPr lang="zh-TW" altLang="en-US" dirty="0" smtClean="0"/>
              <a:t>41</a:t>
            </a:r>
            <a:r>
              <a:rPr lang="en-US" altLang="zh-TW" dirty="0" smtClean="0"/>
              <a:t>0 </a:t>
            </a:r>
            <a:r>
              <a:rPr lang="en-US" altLang="zh-TW" dirty="0" err="1" smtClean="0"/>
              <a:t>bp</a:t>
            </a:r>
            <a:endParaRPr lang="zh-TW" altLang="en-US" dirty="0"/>
          </a:p>
        </p:txBody>
      </p:sp>
      <p:pic>
        <p:nvPicPr>
          <p:cNvPr id="5122" name="Picture 2" descr="Organism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0495" y="1178427"/>
            <a:ext cx="2073436" cy="138229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線接點 24"/>
          <p:cNvCxnSpPr/>
          <p:nvPr/>
        </p:nvCxnSpPr>
        <p:spPr>
          <a:xfrm>
            <a:off x="1105469" y="5117910"/>
            <a:ext cx="0" cy="51861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1735188" y="5840964"/>
            <a:ext cx="4793242" cy="276999"/>
          </a:xfrm>
          <a:prstGeom prst="rect">
            <a:avLst/>
          </a:prstGeom>
          <a:solidFill>
            <a:schemeClr val="bg1"/>
          </a:solidFill>
        </p:spPr>
        <p:txBody>
          <a:bodyPr wrap="square" rtlCol="0">
            <a:spAutoFit/>
          </a:bodyPr>
          <a:lstStyle/>
          <a:p>
            <a:r>
              <a:rPr lang="en-US" altLang="zh-TW" sz="1200" dirty="0" smtClean="0"/>
              <a:t>(the </a:t>
            </a:r>
            <a:r>
              <a:rPr lang="en-US" altLang="zh-TW" sz="1200" dirty="0"/>
              <a:t>frequency or the number of times a given k-</a:t>
            </a:r>
            <a:r>
              <a:rPr lang="en-US" altLang="zh-TW" sz="1200" dirty="0" err="1"/>
              <a:t>mer</a:t>
            </a:r>
            <a:r>
              <a:rPr lang="en-US" altLang="zh-TW" sz="1200" dirty="0"/>
              <a:t> is </a:t>
            </a:r>
            <a:r>
              <a:rPr lang="en-US" altLang="zh-TW" sz="1200" dirty="0" smtClean="0"/>
              <a:t>observed)</a:t>
            </a:r>
            <a:endParaRPr lang="zh-TW" altLang="en-US" sz="1200" dirty="0"/>
          </a:p>
        </p:txBody>
      </p:sp>
      <p:sp>
        <p:nvSpPr>
          <p:cNvPr id="28" name="矩形 27"/>
          <p:cNvSpPr/>
          <p:nvPr/>
        </p:nvSpPr>
        <p:spPr>
          <a:xfrm>
            <a:off x="173730" y="1985331"/>
            <a:ext cx="369332" cy="3461782"/>
          </a:xfrm>
          <a:prstGeom prst="rect">
            <a:avLst/>
          </a:prstGeom>
          <a:solidFill>
            <a:schemeClr val="bg1"/>
          </a:solidFill>
        </p:spPr>
        <p:txBody>
          <a:bodyPr vert="vert270" wrap="none">
            <a:spAutoFit/>
          </a:bodyPr>
          <a:lstStyle/>
          <a:p>
            <a:r>
              <a:rPr lang="en-US" altLang="zh-TW" sz="1200" dirty="0" smtClean="0">
                <a:ln w="0"/>
              </a:rPr>
              <a:t>(total </a:t>
            </a:r>
            <a:r>
              <a:rPr lang="en-US" altLang="zh-TW" sz="1200" dirty="0">
                <a:ln w="0"/>
              </a:rPr>
              <a:t>number of k-</a:t>
            </a:r>
            <a:r>
              <a:rPr lang="en-US" altLang="zh-TW" sz="1200" dirty="0" err="1">
                <a:ln w="0"/>
              </a:rPr>
              <a:t>mers</a:t>
            </a:r>
            <a:r>
              <a:rPr lang="en-US" altLang="zh-TW" sz="1200" dirty="0">
                <a:ln w="0"/>
              </a:rPr>
              <a:t> with a given </a:t>
            </a:r>
            <a:r>
              <a:rPr lang="en-US" altLang="zh-TW" sz="1200" dirty="0" smtClean="0">
                <a:ln w="0"/>
              </a:rPr>
              <a:t>frequency)</a:t>
            </a:r>
            <a:endParaRPr lang="zh-TW" altLang="en-US" sz="1200" dirty="0">
              <a:ln w="0"/>
            </a:endParaRPr>
          </a:p>
        </p:txBody>
      </p:sp>
    </p:spTree>
    <p:extLst>
      <p:ext uri="{BB962C8B-B14F-4D97-AF65-F5344CB8AC3E}">
        <p14:creationId xmlns:p14="http://schemas.microsoft.com/office/powerpoint/2010/main" val="14246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srcRect l="13689" t="4687" r="12869" b="4375"/>
          <a:stretch/>
        </p:blipFill>
        <p:spPr>
          <a:xfrm>
            <a:off x="2103120" y="525452"/>
            <a:ext cx="8275320" cy="5761048"/>
          </a:xfrm>
          <a:prstGeom prst="rect">
            <a:avLst/>
          </a:prstGeom>
        </p:spPr>
      </p:pic>
      <p:sp>
        <p:nvSpPr>
          <p:cNvPr id="5" name="文字方塊 4"/>
          <p:cNvSpPr txBox="1"/>
          <p:nvPr/>
        </p:nvSpPr>
        <p:spPr>
          <a:xfrm>
            <a:off x="3957394" y="5043522"/>
            <a:ext cx="4793242" cy="276999"/>
          </a:xfrm>
          <a:prstGeom prst="rect">
            <a:avLst/>
          </a:prstGeom>
          <a:solidFill>
            <a:schemeClr val="bg1"/>
          </a:solidFill>
        </p:spPr>
        <p:txBody>
          <a:bodyPr wrap="square" rtlCol="0">
            <a:spAutoFit/>
          </a:bodyPr>
          <a:lstStyle/>
          <a:p>
            <a:r>
              <a:rPr lang="en-US" altLang="zh-TW" sz="1200" dirty="0" smtClean="0"/>
              <a:t>(the </a:t>
            </a:r>
            <a:r>
              <a:rPr lang="en-US" altLang="zh-TW" sz="1200" dirty="0"/>
              <a:t>frequency or the number of times a given k-</a:t>
            </a:r>
            <a:r>
              <a:rPr lang="en-US" altLang="zh-TW" sz="1200" dirty="0" err="1"/>
              <a:t>mer</a:t>
            </a:r>
            <a:r>
              <a:rPr lang="en-US" altLang="zh-TW" sz="1200" dirty="0"/>
              <a:t> is </a:t>
            </a:r>
            <a:r>
              <a:rPr lang="en-US" altLang="zh-TW" sz="1200" dirty="0" smtClean="0"/>
              <a:t>observed)</a:t>
            </a:r>
            <a:endParaRPr lang="zh-TW" altLang="en-US" sz="1200" dirty="0"/>
          </a:p>
        </p:txBody>
      </p:sp>
      <p:sp>
        <p:nvSpPr>
          <p:cNvPr id="6" name="矩形 5"/>
          <p:cNvSpPr/>
          <p:nvPr/>
        </p:nvSpPr>
        <p:spPr>
          <a:xfrm>
            <a:off x="3342233" y="1219787"/>
            <a:ext cx="369332" cy="3461782"/>
          </a:xfrm>
          <a:prstGeom prst="rect">
            <a:avLst/>
          </a:prstGeom>
          <a:solidFill>
            <a:schemeClr val="bg1"/>
          </a:solidFill>
        </p:spPr>
        <p:txBody>
          <a:bodyPr vert="vert270" wrap="none">
            <a:spAutoFit/>
          </a:bodyPr>
          <a:lstStyle/>
          <a:p>
            <a:r>
              <a:rPr lang="en-US" altLang="zh-TW" sz="1200" dirty="0" smtClean="0">
                <a:ln w="0"/>
              </a:rPr>
              <a:t>(total </a:t>
            </a:r>
            <a:r>
              <a:rPr lang="en-US" altLang="zh-TW" sz="1200" dirty="0">
                <a:ln w="0"/>
              </a:rPr>
              <a:t>number of k-</a:t>
            </a:r>
            <a:r>
              <a:rPr lang="en-US" altLang="zh-TW" sz="1200" dirty="0" err="1">
                <a:ln w="0"/>
              </a:rPr>
              <a:t>mers</a:t>
            </a:r>
            <a:r>
              <a:rPr lang="en-US" altLang="zh-TW" sz="1200" dirty="0">
                <a:ln w="0"/>
              </a:rPr>
              <a:t> with a given </a:t>
            </a:r>
            <a:r>
              <a:rPr lang="en-US" altLang="zh-TW" sz="1200" dirty="0" smtClean="0">
                <a:ln w="0"/>
              </a:rPr>
              <a:t>frequency)</a:t>
            </a:r>
            <a:endParaRPr lang="zh-TW" altLang="en-US" sz="1200" dirty="0">
              <a:ln w="0"/>
            </a:endParaRPr>
          </a:p>
        </p:txBody>
      </p:sp>
    </p:spTree>
    <p:extLst>
      <p:ext uri="{BB962C8B-B14F-4D97-AF65-F5344CB8AC3E}">
        <p14:creationId xmlns:p14="http://schemas.microsoft.com/office/powerpoint/2010/main" val="4227904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extLst>
              <a:ext uri="{28A0092B-C50C-407E-A947-70E740481C1C}">
                <a14:useLocalDpi xmlns:a14="http://schemas.microsoft.com/office/drawing/2010/main" val="0"/>
              </a:ext>
            </a:extLst>
          </a:blip>
          <a:srcRect l="4119" t="10872" b="7410"/>
          <a:stretch/>
        </p:blipFill>
        <p:spPr>
          <a:xfrm>
            <a:off x="480388" y="1404589"/>
            <a:ext cx="5348807" cy="4567399"/>
          </a:xfrm>
          <a:prstGeom prst="rect">
            <a:avLst/>
          </a:prstGeom>
        </p:spPr>
      </p:pic>
      <p:sp>
        <p:nvSpPr>
          <p:cNvPr id="10" name="矩形 9"/>
          <p:cNvSpPr/>
          <p:nvPr/>
        </p:nvSpPr>
        <p:spPr>
          <a:xfrm>
            <a:off x="2475348" y="2670424"/>
            <a:ext cx="3675045" cy="369332"/>
          </a:xfrm>
          <a:prstGeom prst="rect">
            <a:avLst/>
          </a:prstGeom>
        </p:spPr>
        <p:txBody>
          <a:bodyPr wrap="none">
            <a:spAutoFit/>
          </a:bodyPr>
          <a:lstStyle/>
          <a:p>
            <a:r>
              <a:rPr lang="en-US" altLang="zh-TW" dirty="0" err="1" smtClean="0"/>
              <a:t>Area_under_curve</a:t>
            </a:r>
            <a:r>
              <a:rPr lang="en-US" altLang="zh-TW" dirty="0" smtClean="0"/>
              <a:t> = 6098665032</a:t>
            </a:r>
            <a:endParaRPr lang="zh-TW" altLang="en-US" dirty="0"/>
          </a:p>
        </p:txBody>
      </p:sp>
      <p:cxnSp>
        <p:nvCxnSpPr>
          <p:cNvPr id="12" name="直線單箭頭接點 11"/>
          <p:cNvCxnSpPr/>
          <p:nvPr/>
        </p:nvCxnSpPr>
        <p:spPr>
          <a:xfrm>
            <a:off x="1425235" y="2590227"/>
            <a:ext cx="21428" cy="348660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矩形 14"/>
              <p:cNvSpPr/>
              <p:nvPr/>
            </p:nvSpPr>
            <p:spPr>
              <a:xfrm>
                <a:off x="0" y="5987145"/>
                <a:ext cx="4386137" cy="369332"/>
              </a:xfrm>
              <a:prstGeom prst="rect">
                <a:avLst/>
              </a:prstGeom>
            </p:spPr>
            <p:txBody>
              <a:bodyPr wrap="none">
                <a:spAutoFit/>
              </a:bodyPr>
              <a:lstStyle/>
              <a:p>
                <a14:m>
                  <m:oMath xmlns:m="http://schemas.openxmlformats.org/officeDocument/2006/math">
                    <m:r>
                      <m:rPr>
                        <m:nor/>
                      </m:rPr>
                      <a:rPr lang="en-US" altLang="zh-TW" dirty="0">
                        <a:cs typeface="Calibri" panose="020F0502020204030204" pitchFamily="34" charset="0"/>
                      </a:rPr>
                      <m:t>kmer</m:t>
                    </m:r>
                    <m:r>
                      <m:rPr>
                        <m:nor/>
                      </m:rPr>
                      <a:rPr lang="en-US" altLang="zh-TW" dirty="0">
                        <a:cs typeface="Calibri" panose="020F0502020204030204" pitchFamily="34" charset="0"/>
                      </a:rPr>
                      <m:t>_</m:t>
                    </m:r>
                    <m:r>
                      <m:rPr>
                        <m:nor/>
                      </m:rPr>
                      <a:rPr lang="en-US" altLang="zh-TW" dirty="0">
                        <a:cs typeface="Calibri" panose="020F0502020204030204" pitchFamily="34" charset="0"/>
                      </a:rPr>
                      <m:t>coverage</m:t>
                    </m:r>
                    <m:r>
                      <m:rPr>
                        <m:nor/>
                      </m:rPr>
                      <a:rPr lang="en-US" altLang="zh-TW" dirty="0">
                        <a:cs typeface="Calibri" panose="020F0502020204030204" pitchFamily="34" charset="0"/>
                      </a:rPr>
                      <m:t>_</m:t>
                    </m:r>
                    <m:r>
                      <m:rPr>
                        <m:nor/>
                      </m:rPr>
                      <a:rPr lang="en-US" altLang="zh-TW" dirty="0">
                        <a:cs typeface="Calibri" panose="020F0502020204030204" pitchFamily="34" charset="0"/>
                      </a:rPr>
                      <m:t>at</m:t>
                    </m:r>
                    <m:r>
                      <m:rPr>
                        <m:nor/>
                      </m:rPr>
                      <a:rPr lang="en-US" altLang="zh-TW" dirty="0">
                        <a:cs typeface="Calibri" panose="020F0502020204030204" pitchFamily="34" charset="0"/>
                      </a:rPr>
                      <m:t>_</m:t>
                    </m:r>
                    <m:r>
                      <m:rPr>
                        <m:nor/>
                      </m:rPr>
                      <a:rPr lang="en-US" altLang="zh-TW" dirty="0">
                        <a:cs typeface="Calibri" panose="020F0502020204030204" pitchFamily="34" charset="0"/>
                      </a:rPr>
                      <m:t>curve</m:t>
                    </m:r>
                    <m:r>
                      <m:rPr>
                        <m:nor/>
                      </m:rPr>
                      <a:rPr lang="en-US" altLang="zh-TW" dirty="0">
                        <a:cs typeface="Calibri" panose="020F0502020204030204" pitchFamily="34" charset="0"/>
                      </a:rPr>
                      <m:t>’</m:t>
                    </m:r>
                    <m:r>
                      <m:rPr>
                        <m:nor/>
                      </m:rPr>
                      <a:rPr lang="en-US" altLang="zh-TW" dirty="0">
                        <a:cs typeface="Calibri" panose="020F0502020204030204" pitchFamily="34" charset="0"/>
                      </a:rPr>
                      <m:t>s</m:t>
                    </m:r>
                    <m:r>
                      <m:rPr>
                        <m:nor/>
                      </m:rPr>
                      <a:rPr lang="en-US" altLang="zh-TW" dirty="0">
                        <a:cs typeface="Calibri" panose="020F0502020204030204" pitchFamily="34" charset="0"/>
                      </a:rPr>
                      <m:t>_</m:t>
                    </m:r>
                    <m:r>
                      <m:rPr>
                        <m:nor/>
                      </m:rPr>
                      <a:rPr lang="en-US" altLang="zh-TW" dirty="0">
                        <a:cs typeface="Calibri" panose="020F0502020204030204" pitchFamily="34" charset="0"/>
                      </a:rPr>
                      <m:t>peak</m:t>
                    </m:r>
                    <m:r>
                      <m:rPr>
                        <m:nor/>
                      </m:rPr>
                      <a:rPr lang="en-US" altLang="zh-TW" b="0" i="0" dirty="0" smtClean="0">
                        <a:cs typeface="Calibri" panose="020F0502020204030204" pitchFamily="34" charset="0"/>
                      </a:rPr>
                      <m:t>1</m:t>
                    </m:r>
                    <m:r>
                      <a:rPr lang="en-US" altLang="zh-TW" b="0" i="1" smtClean="0"/>
                      <m:t>=</m:t>
                    </m:r>
                  </m:oMath>
                </a14:m>
                <a:r>
                  <a:rPr lang="zh-TW" altLang="en-US" dirty="0" smtClean="0"/>
                  <a:t> </a:t>
                </a:r>
                <a:r>
                  <a:rPr lang="en-US" altLang="zh-TW" dirty="0" smtClean="0"/>
                  <a:t>21</a:t>
                </a:r>
                <a:endParaRPr lang="zh-TW" altLang="en-US" dirty="0"/>
              </a:p>
            </p:txBody>
          </p:sp>
        </mc:Choice>
        <mc:Fallback>
          <p:sp>
            <p:nvSpPr>
              <p:cNvPr id="15" name="矩形 14"/>
              <p:cNvSpPr>
                <a:spLocks noRot="1" noChangeAspect="1" noMove="1" noResize="1" noEditPoints="1" noAdjustHandles="1" noChangeArrowheads="1" noChangeShapeType="1" noTextEdit="1"/>
              </p:cNvSpPr>
              <p:nvPr/>
            </p:nvSpPr>
            <p:spPr>
              <a:xfrm>
                <a:off x="0" y="5987145"/>
                <a:ext cx="4386137" cy="369332"/>
              </a:xfrm>
              <a:prstGeom prst="rect">
                <a:avLst/>
              </a:prstGeom>
              <a:blipFill>
                <a:blip r:embed="rId4"/>
                <a:stretch>
                  <a:fillRect l="-278" t="-8197" r="-278" b="-24590"/>
                </a:stretch>
              </a:blipFill>
            </p:spPr>
            <p:txBody>
              <a:bodyPr/>
              <a:lstStyle/>
              <a:p>
                <a:r>
                  <a:rPr lang="zh-TW" altLang="en-US">
                    <a:noFill/>
                  </a:rPr>
                  <a:t> </a:t>
                </a:r>
              </a:p>
            </p:txBody>
          </p:sp>
        </mc:Fallback>
      </mc:AlternateContent>
      <p:cxnSp>
        <p:nvCxnSpPr>
          <p:cNvPr id="18" name="直線單箭頭接點 17"/>
          <p:cNvCxnSpPr/>
          <p:nvPr/>
        </p:nvCxnSpPr>
        <p:spPr>
          <a:xfrm flipV="1">
            <a:off x="1662507" y="3054913"/>
            <a:ext cx="1378423" cy="15149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字方塊 18"/>
              <p:cNvSpPr txBox="1"/>
              <p:nvPr/>
            </p:nvSpPr>
            <p:spPr>
              <a:xfrm>
                <a:off x="6723111" y="2820549"/>
                <a:ext cx="5341510" cy="317311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TW" sz="2800" i="1" dirty="0" smtClean="0">
                          <a:latin typeface="Cambria Math" panose="02040503050406030204" pitchFamily="18" charset="0"/>
                          <a:cs typeface="Calibri" panose="020F0502020204030204" pitchFamily="34" charset="0"/>
                        </a:rPr>
                        <m:t>=</m:t>
                      </m:r>
                      <m:f>
                        <m:fPr>
                          <m:ctrlPr>
                            <a:rPr lang="en-US" altLang="zh-TW" sz="2800" i="1" dirty="0" smtClean="0">
                              <a:latin typeface="Cambria Math" panose="02040503050406030204" pitchFamily="18" charset="0"/>
                            </a:rPr>
                          </m:ctrlPr>
                        </m:fPr>
                        <m:num>
                          <m:r>
                            <m:rPr>
                              <m:nor/>
                            </m:rPr>
                            <a:rPr lang="en-US" altLang="zh-TW" sz="2800" dirty="0">
                              <a:latin typeface="Calibri" panose="020F0502020204030204" pitchFamily="34" charset="0"/>
                              <a:cs typeface="Calibri" panose="020F0502020204030204" pitchFamily="34" charset="0"/>
                            </a:rPr>
                            <m:t>Area</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under</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curve</m:t>
                          </m:r>
                        </m:num>
                        <m:den>
                          <m:r>
                            <m:rPr>
                              <m:nor/>
                            </m:rPr>
                            <a:rPr lang="en-US" altLang="zh-TW" sz="2800" dirty="0">
                              <a:latin typeface="Calibri" panose="020F0502020204030204" pitchFamily="34" charset="0"/>
                              <a:cs typeface="Calibri" panose="020F0502020204030204" pitchFamily="34" charset="0"/>
                            </a:rPr>
                            <m:t>kmer</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coverage</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at</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curve</m:t>
                          </m:r>
                          <m:r>
                            <m:rPr>
                              <m:nor/>
                            </m:rPr>
                            <a:rPr lang="en-US" altLang="zh-TW" sz="2800" dirty="0">
                              <a:latin typeface="Calibri" panose="020F0502020204030204" pitchFamily="34" charset="0"/>
                              <a:cs typeface="Calibri" panose="020F0502020204030204" pitchFamily="34" charset="0"/>
                            </a:rPr>
                            <m:t>’</m:t>
                          </m:r>
                          <m:r>
                            <m:rPr>
                              <m:nor/>
                            </m:rPr>
                            <a:rPr lang="en-US" altLang="zh-TW" sz="2800" dirty="0">
                              <a:latin typeface="Calibri" panose="020F0502020204030204" pitchFamily="34" charset="0"/>
                              <a:cs typeface="Calibri" panose="020F0502020204030204" pitchFamily="34" charset="0"/>
                            </a:rPr>
                            <m:t>s</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peak</m:t>
                          </m:r>
                          <m:r>
                            <m:rPr>
                              <m:nor/>
                            </m:rPr>
                            <a:rPr lang="en-US" altLang="zh-TW" sz="2800" b="0" i="0" dirty="0" smtClean="0">
                              <a:latin typeface="Calibri" panose="020F0502020204030204" pitchFamily="34" charset="0"/>
                              <a:cs typeface="Calibri" panose="020F0502020204030204" pitchFamily="34" charset="0"/>
                            </a:rPr>
                            <m:t>2</m:t>
                          </m:r>
                          <m:r>
                            <m:rPr>
                              <m:nor/>
                            </m:rPr>
                            <a:rPr lang="zh-TW" altLang="en-US" sz="2800" dirty="0">
                              <a:latin typeface="Calibri" panose="020F0502020204030204" pitchFamily="34" charset="0"/>
                              <a:cs typeface="Calibri" panose="020F0502020204030204" pitchFamily="34" charset="0"/>
                            </a:rPr>
                            <m:t> </m:t>
                          </m:r>
                        </m:den>
                      </m:f>
                    </m:oMath>
                  </m:oMathPara>
                </a14:m>
                <a:endParaRPr lang="en-US" altLang="zh-TW" sz="2800" dirty="0" smtClean="0">
                  <a:latin typeface="Calibri" panose="020F0502020204030204" pitchFamily="34" charset="0"/>
                  <a:cs typeface="Calibri" panose="020F0502020204030204" pitchFamily="34" charset="0"/>
                </a:endParaRPr>
              </a:p>
              <a:p>
                <a:pPr>
                  <a:lnSpc>
                    <a:spcPct val="150000"/>
                  </a:lnSpc>
                </a:pPr>
                <a14:m>
                  <m:oMathPara xmlns:m="http://schemas.openxmlformats.org/officeDocument/2006/math">
                    <m:oMathParaPr>
                      <m:jc m:val="left"/>
                    </m:oMathParaPr>
                    <m:oMath xmlns:m="http://schemas.openxmlformats.org/officeDocument/2006/math">
                      <m:r>
                        <a:rPr lang="en-US" altLang="zh-TW" sz="2800" i="1" dirty="0">
                          <a:latin typeface="Cambria Math" panose="02040503050406030204" pitchFamily="18" charset="0"/>
                          <a:cs typeface="Calibri" panose="020F0502020204030204" pitchFamily="34" charset="0"/>
                        </a:rPr>
                        <m:t>=</m:t>
                      </m:r>
                      <m:f>
                        <m:fPr>
                          <m:ctrlPr>
                            <a:rPr lang="en-US" altLang="zh-TW" sz="2800" i="1" dirty="0">
                              <a:latin typeface="Cambria Math" panose="02040503050406030204" pitchFamily="18" charset="0"/>
                            </a:rPr>
                          </m:ctrlPr>
                        </m:fPr>
                        <m:num>
                          <m:r>
                            <m:rPr>
                              <m:nor/>
                            </m:rPr>
                            <a:rPr lang="en-US" altLang="zh-TW" sz="2800" dirty="0"/>
                            <m:t>6098665032</m:t>
                          </m:r>
                          <m:r>
                            <m:rPr>
                              <m:nor/>
                            </m:rPr>
                            <a:rPr lang="zh-TW" altLang="en-US" sz="2800" dirty="0"/>
                            <m:t> </m:t>
                          </m:r>
                        </m:num>
                        <m:den>
                          <m:r>
                            <m:rPr>
                              <m:nor/>
                            </m:rPr>
                            <a:rPr lang="zh-TW" altLang="en-US" sz="2800" dirty="0">
                              <a:latin typeface="Calibri" panose="020F0502020204030204" pitchFamily="34" charset="0"/>
                              <a:cs typeface="Calibri" panose="020F0502020204030204" pitchFamily="34" charset="0"/>
                            </a:rPr>
                            <m:t> </m:t>
                          </m:r>
                          <m:r>
                            <a:rPr lang="en-US" altLang="zh-TW" sz="2800" b="0" i="1" dirty="0" smtClean="0">
                              <a:latin typeface="Cambria Math" panose="02040503050406030204" pitchFamily="18" charset="0"/>
                              <a:cs typeface="Calibri" panose="020F0502020204030204" pitchFamily="34" charset="0"/>
                            </a:rPr>
                            <m:t>43</m:t>
                          </m:r>
                        </m:den>
                      </m:f>
                    </m:oMath>
                  </m:oMathPara>
                </a14:m>
                <a:endParaRPr lang="en-US" altLang="zh-TW" sz="2800" i="1" dirty="0" smtClean="0">
                  <a:latin typeface="Cambria Math" panose="02040503050406030204" pitchFamily="18" charset="0"/>
                  <a:cs typeface="Calibri" panose="020F0502020204030204" pitchFamily="34" charset="0"/>
                </a:endParaRPr>
              </a:p>
              <a:p>
                <a:pPr>
                  <a:lnSpc>
                    <a:spcPct val="150000"/>
                  </a:lnSpc>
                </a:pPr>
                <a14:m>
                  <m:oMathPara xmlns:m="http://schemas.openxmlformats.org/officeDocument/2006/math">
                    <m:oMathParaPr>
                      <m:jc m:val="left"/>
                    </m:oMathParaPr>
                    <m:oMath xmlns:m="http://schemas.openxmlformats.org/officeDocument/2006/math">
                      <m:r>
                        <a:rPr lang="zh-TW" altLang="en-US" sz="2800" i="1" smtClean="0">
                          <a:latin typeface="Cambria Math" panose="02040503050406030204" pitchFamily="18" charset="0"/>
                          <a:cs typeface="Calibri" panose="020F0502020204030204" pitchFamily="34" charset="0"/>
                        </a:rPr>
                        <m:t>≈</m:t>
                      </m:r>
                      <m:r>
                        <a:rPr lang="en-US" altLang="zh-TW" sz="2800" b="0" i="1" smtClean="0">
                          <a:solidFill>
                            <a:srgbClr val="FF0000"/>
                          </a:solidFill>
                          <a:latin typeface="Cambria Math" panose="02040503050406030204" pitchFamily="18" charset="0"/>
                          <a:cs typeface="Calibri" panose="020F0502020204030204" pitchFamily="34" charset="0"/>
                        </a:rPr>
                        <m:t>141,829,420</m:t>
                      </m:r>
                      <m:r>
                        <a:rPr lang="en-US" altLang="zh-TW" sz="2800" b="0" i="1" smtClean="0">
                          <a:latin typeface="Cambria Math" panose="02040503050406030204" pitchFamily="18" charset="0"/>
                          <a:cs typeface="Calibri" panose="020F0502020204030204" pitchFamily="34" charset="0"/>
                        </a:rPr>
                        <m:t> </m:t>
                      </m:r>
                      <m:r>
                        <a:rPr lang="en-US" altLang="zh-TW" sz="2800" b="0" i="1" smtClean="0">
                          <a:latin typeface="Cambria Math" panose="02040503050406030204" pitchFamily="18" charset="0"/>
                          <a:cs typeface="Calibri" panose="020F0502020204030204" pitchFamily="34" charset="0"/>
                        </a:rPr>
                        <m:t>𝑏𝑝</m:t>
                      </m:r>
                    </m:oMath>
                  </m:oMathPara>
                </a14:m>
                <a:endParaRPr lang="zh-TW" altLang="en-US" sz="2800" dirty="0">
                  <a:latin typeface="Calibri" panose="020F0502020204030204" pitchFamily="34" charset="0"/>
                  <a:cs typeface="Calibri" panose="020F0502020204030204" pitchFamily="34" charset="0"/>
                </a:endParaRPr>
              </a:p>
            </p:txBody>
          </p:sp>
        </mc:Choice>
        <mc:Fallback>
          <p:sp>
            <p:nvSpPr>
              <p:cNvPr id="19" name="文字方塊 18"/>
              <p:cNvSpPr txBox="1">
                <a:spLocks noRot="1" noChangeAspect="1" noMove="1" noResize="1" noEditPoints="1" noAdjustHandles="1" noChangeArrowheads="1" noChangeShapeType="1" noTextEdit="1"/>
              </p:cNvSpPr>
              <p:nvPr/>
            </p:nvSpPr>
            <p:spPr>
              <a:xfrm>
                <a:off x="6723111" y="2820549"/>
                <a:ext cx="5341510" cy="3173113"/>
              </a:xfrm>
              <a:prstGeom prst="rect">
                <a:avLst/>
              </a:prstGeom>
              <a:blipFill>
                <a:blip r:embed="rId5"/>
                <a:stretch>
                  <a:fillRect r="-125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6025359" y="1531073"/>
                <a:ext cx="3268074" cy="1139351"/>
              </a:xfrm>
              <a:prstGeom prst="rect">
                <a:avLst/>
              </a:prstGeom>
            </p:spPr>
            <p:txBody>
              <a:bodyPr wrap="none">
                <a:spAutoFit/>
              </a:bodyPr>
              <a:lstStyle/>
              <a:p>
                <a14:m>
                  <m:oMath xmlns:m="http://schemas.openxmlformats.org/officeDocument/2006/math">
                    <m:r>
                      <a:rPr lang="en-US" altLang="zh-TW" sz="4400" i="1">
                        <a:latin typeface="Cambria Math" panose="02040503050406030204" pitchFamily="18" charset="0"/>
                      </a:rPr>
                      <m:t>𝐺</m:t>
                    </m:r>
                    <m:r>
                      <a:rPr lang="en-US" altLang="zh-TW" sz="4400" i="1">
                        <a:latin typeface="Cambria Math" panose="02040503050406030204" pitchFamily="18" charset="0"/>
                      </a:rPr>
                      <m:t>=</m:t>
                    </m:r>
                    <m:f>
                      <m:fPr>
                        <m:ctrlPr>
                          <a:rPr lang="en-US" altLang="zh-TW" sz="4400" i="1">
                            <a:latin typeface="Cambria Math" panose="02040503050406030204" pitchFamily="18" charset="0"/>
                            <a:ea typeface="Cambria Math" panose="02040503050406030204" pitchFamily="18" charset="0"/>
                          </a:rPr>
                        </m:ctrlPr>
                      </m:fPr>
                      <m:num>
                        <m:sSub>
                          <m:sSubPr>
                            <m:ctrlPr>
                              <a:rPr lang="en-US" altLang="zh-TW" sz="4400" i="1">
                                <a:latin typeface="Cambria Math" panose="02040503050406030204" pitchFamily="18" charset="0"/>
                                <a:ea typeface="Cambria Math" panose="02040503050406030204" pitchFamily="18" charset="0"/>
                              </a:rPr>
                            </m:ctrlPr>
                          </m:sSubPr>
                          <m:e>
                            <m:r>
                              <a:rPr lang="en-US" altLang="zh-TW" sz="4400" i="1">
                                <a:latin typeface="Cambria Math" panose="02040503050406030204" pitchFamily="18" charset="0"/>
                                <a:ea typeface="Cambria Math" panose="02040503050406030204" pitchFamily="18" charset="0"/>
                              </a:rPr>
                              <m:t>𝑁</m:t>
                            </m:r>
                          </m:e>
                          <m:sub>
                            <m:r>
                              <a:rPr lang="en-US" altLang="zh-TW" sz="4400" i="1">
                                <a:latin typeface="Cambria Math" panose="02040503050406030204" pitchFamily="18" charset="0"/>
                                <a:ea typeface="Cambria Math" panose="02040503050406030204" pitchFamily="18" charset="0"/>
                              </a:rPr>
                              <m:t>𝑟𝑒𝑎𝑑𝑠</m:t>
                            </m:r>
                          </m:sub>
                        </m:sSub>
                        <m:r>
                          <a:rPr lang="en-US" altLang="zh-TW" sz="4400" i="1">
                            <a:latin typeface="Cambria Math" panose="02040503050406030204" pitchFamily="18" charset="0"/>
                            <a:ea typeface="Cambria Math" panose="02040503050406030204" pitchFamily="18" charset="0"/>
                          </a:rPr>
                          <m:t>×</m:t>
                        </m:r>
                        <m:r>
                          <a:rPr lang="en-US" altLang="zh-TW" sz="4400" i="1">
                            <a:latin typeface="Cambria Math" panose="02040503050406030204" pitchFamily="18" charset="0"/>
                            <a:ea typeface="Cambria Math" panose="02040503050406030204" pitchFamily="18" charset="0"/>
                          </a:rPr>
                          <m:t>𝐿</m:t>
                        </m:r>
                      </m:num>
                      <m:den>
                        <m:sSub>
                          <m:sSubPr>
                            <m:ctrlPr>
                              <a:rPr lang="en-US" altLang="zh-TW" sz="4400" i="1">
                                <a:latin typeface="Cambria Math" panose="02040503050406030204" pitchFamily="18" charset="0"/>
                              </a:rPr>
                            </m:ctrlPr>
                          </m:sSubPr>
                          <m:e>
                            <m:r>
                              <m:rPr>
                                <m:sty m:val="p"/>
                              </m:rPr>
                              <a:rPr lang="en-US" altLang="zh-TW" sz="4400" i="1">
                                <a:latin typeface="Cambria Math" panose="02040503050406030204" pitchFamily="18" charset="0"/>
                              </a:rPr>
                              <m:t>C</m:t>
                            </m:r>
                          </m:e>
                          <m:sub>
                            <m:r>
                              <a:rPr lang="en-US" altLang="zh-TW" sz="4400" i="1">
                                <a:latin typeface="Cambria Math" panose="02040503050406030204" pitchFamily="18" charset="0"/>
                              </a:rPr>
                              <m:t>𝑘𝑚𝑒𝑟</m:t>
                            </m:r>
                          </m:sub>
                        </m:sSub>
                      </m:den>
                    </m:f>
                  </m:oMath>
                </a14:m>
                <a:r>
                  <a:rPr lang="zh-TW" altLang="en-US" sz="3200" dirty="0">
                    <a:latin typeface="Calibri" panose="020F0502020204030204" pitchFamily="34" charset="0"/>
                    <a:cs typeface="Calibri" panose="020F0502020204030204" pitchFamily="34" charset="0"/>
                  </a:rPr>
                  <a:t> </a:t>
                </a:r>
                <a:endParaRPr lang="en-US" altLang="zh-TW" sz="3200" dirty="0">
                  <a:latin typeface="Calibri" panose="020F0502020204030204" pitchFamily="34" charset="0"/>
                  <a:cs typeface="Calibri" panose="020F0502020204030204" pitchFamily="34" charset="0"/>
                </a:endParaRPr>
              </a:p>
            </p:txBody>
          </p:sp>
        </mc:Choice>
        <mc:Fallback>
          <p:sp>
            <p:nvSpPr>
              <p:cNvPr id="20" name="矩形 19"/>
              <p:cNvSpPr>
                <a:spLocks noRot="1" noChangeAspect="1" noMove="1" noResize="1" noEditPoints="1" noAdjustHandles="1" noChangeArrowheads="1" noChangeShapeType="1" noTextEdit="1"/>
              </p:cNvSpPr>
              <p:nvPr/>
            </p:nvSpPr>
            <p:spPr>
              <a:xfrm>
                <a:off x="6025359" y="1531073"/>
                <a:ext cx="3268074" cy="1139351"/>
              </a:xfrm>
              <a:prstGeom prst="rect">
                <a:avLst/>
              </a:prstGeom>
              <a:blipFill>
                <a:blip r:embed="rId6"/>
                <a:stretch>
                  <a:fillRect/>
                </a:stretch>
              </a:blipFill>
            </p:spPr>
            <p:txBody>
              <a:bodyPr/>
              <a:lstStyle/>
              <a:p>
                <a:r>
                  <a:rPr lang="zh-TW" altLang="en-US">
                    <a:noFill/>
                  </a:rPr>
                  <a:t> </a:t>
                </a:r>
              </a:p>
            </p:txBody>
          </p:sp>
        </mc:Fallback>
      </mc:AlternateContent>
      <p:sp>
        <p:nvSpPr>
          <p:cNvPr id="23" name="矩形 22"/>
          <p:cNvSpPr/>
          <p:nvPr/>
        </p:nvSpPr>
        <p:spPr>
          <a:xfrm>
            <a:off x="6340466" y="6076832"/>
            <a:ext cx="3438121" cy="369332"/>
          </a:xfrm>
          <a:prstGeom prst="rect">
            <a:avLst/>
          </a:prstGeom>
        </p:spPr>
        <p:txBody>
          <a:bodyPr wrap="none">
            <a:spAutoFit/>
          </a:bodyPr>
          <a:lstStyle/>
          <a:p>
            <a:r>
              <a:rPr lang="en-US" altLang="zh-TW" dirty="0" err="1" smtClean="0"/>
              <a:t>NCBI_genome</a:t>
            </a:r>
            <a:r>
              <a:rPr lang="en-US" altLang="zh-TW" dirty="0"/>
              <a:t>: </a:t>
            </a:r>
            <a:r>
              <a:rPr lang="en-US" altLang="zh-TW" dirty="0" smtClean="0"/>
              <a:t>119,148,000 </a:t>
            </a:r>
            <a:r>
              <a:rPr lang="en-US" altLang="zh-TW" dirty="0" err="1" smtClean="0"/>
              <a:t>bp</a:t>
            </a:r>
            <a:endParaRPr lang="zh-TW" altLang="en-US" dirty="0"/>
          </a:p>
        </p:txBody>
      </p:sp>
      <p:sp>
        <p:nvSpPr>
          <p:cNvPr id="13" name="標題 1"/>
          <p:cNvSpPr>
            <a:spLocks noGrp="1"/>
          </p:cNvSpPr>
          <p:nvPr>
            <p:ph type="title"/>
          </p:nvPr>
        </p:nvSpPr>
        <p:spPr>
          <a:xfrm>
            <a:off x="2261695" y="154438"/>
            <a:ext cx="7770811" cy="625826"/>
          </a:xfrm>
        </p:spPr>
        <p:txBody>
          <a:bodyPr>
            <a:noAutofit/>
          </a:bodyPr>
          <a:lstStyle/>
          <a:p>
            <a:r>
              <a:rPr lang="en-US" altLang="zh-TW" sz="3600" dirty="0"/>
              <a:t>SRX1865253(Arabidopsis thaliana, </a:t>
            </a:r>
            <a:r>
              <a:rPr lang="zh-TW" altLang="en-US" sz="3600" dirty="0" smtClean="0"/>
              <a:t>阿拉伯</a:t>
            </a:r>
            <a:r>
              <a:rPr lang="zh-TW" altLang="en-US" sz="3600" dirty="0"/>
              <a:t>芥</a:t>
            </a:r>
            <a:r>
              <a:rPr lang="en-US" altLang="zh-TW" sz="3600" dirty="0" smtClean="0"/>
              <a:t>)</a:t>
            </a:r>
            <a:endParaRPr lang="zh-TW" altLang="en-US" sz="3600" dirty="0"/>
          </a:p>
        </p:txBody>
      </p:sp>
      <mc:AlternateContent xmlns:mc="http://schemas.openxmlformats.org/markup-compatibility/2006">
        <mc:Choice xmlns:a14="http://schemas.microsoft.com/office/drawing/2010/main" Requires="a14">
          <p:sp>
            <p:nvSpPr>
              <p:cNvPr id="16" name="矩形 15"/>
              <p:cNvSpPr/>
              <p:nvPr/>
            </p:nvSpPr>
            <p:spPr>
              <a:xfrm>
                <a:off x="780197" y="6446164"/>
                <a:ext cx="445666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tLang="zh-TW" dirty="0" smtClean="0">
                          <a:cs typeface="Calibri" panose="020F0502020204030204" pitchFamily="34" charset="0"/>
                        </a:rPr>
                        <m:t>kmer</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coverage</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at</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curve</m:t>
                      </m:r>
                      <m:r>
                        <m:rPr>
                          <m:nor/>
                        </m:rPr>
                        <a:rPr lang="en-US" altLang="zh-TW" dirty="0" smtClean="0">
                          <a:cs typeface="Calibri" panose="020F0502020204030204" pitchFamily="34" charset="0"/>
                        </a:rPr>
                        <m:t>’</m:t>
                      </m:r>
                      <m:r>
                        <m:rPr>
                          <m:nor/>
                        </m:rPr>
                        <a:rPr lang="en-US" altLang="zh-TW" dirty="0" smtClean="0">
                          <a:cs typeface="Calibri" panose="020F0502020204030204" pitchFamily="34" charset="0"/>
                        </a:rPr>
                        <m:t>s</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peak</m:t>
                      </m:r>
                      <m:r>
                        <m:rPr>
                          <m:nor/>
                        </m:rPr>
                        <a:rPr lang="en-US" altLang="zh-TW" b="0" i="0" dirty="0" smtClean="0">
                          <a:cs typeface="Calibri" panose="020F0502020204030204" pitchFamily="34" charset="0"/>
                        </a:rPr>
                        <m:t>2</m:t>
                      </m:r>
                      <m:r>
                        <a:rPr lang="en-US" altLang="zh-TW" b="0" i="1" smtClean="0"/>
                        <m:t>=</m:t>
                      </m:r>
                      <m:r>
                        <a:rPr lang="en-US" altLang="zh-TW" b="0" i="1" smtClean="0">
                          <a:latin typeface="Cambria Math" panose="02040503050406030204" pitchFamily="18" charset="0"/>
                        </a:rPr>
                        <m:t>43</m:t>
                      </m:r>
                    </m:oMath>
                  </m:oMathPara>
                </a14:m>
                <a:endParaRPr lang="zh-TW" altLang="en-US" dirty="0"/>
              </a:p>
            </p:txBody>
          </p:sp>
        </mc:Choice>
        <mc:Fallback>
          <p:sp>
            <p:nvSpPr>
              <p:cNvPr id="16" name="矩形 15"/>
              <p:cNvSpPr>
                <a:spLocks noRot="1" noChangeAspect="1" noMove="1" noResize="1" noEditPoints="1" noAdjustHandles="1" noChangeArrowheads="1" noChangeShapeType="1" noTextEdit="1"/>
              </p:cNvSpPr>
              <p:nvPr/>
            </p:nvSpPr>
            <p:spPr>
              <a:xfrm>
                <a:off x="780197" y="6446164"/>
                <a:ext cx="4456669" cy="369332"/>
              </a:xfrm>
              <a:prstGeom prst="rect">
                <a:avLst/>
              </a:prstGeom>
              <a:blipFill>
                <a:blip r:embed="rId7"/>
                <a:stretch>
                  <a:fillRect b="-13115"/>
                </a:stretch>
              </a:blipFill>
            </p:spPr>
            <p:txBody>
              <a:bodyPr/>
              <a:lstStyle/>
              <a:p>
                <a:r>
                  <a:rPr lang="zh-TW" altLang="en-US">
                    <a:noFill/>
                  </a:rPr>
                  <a:t> </a:t>
                </a:r>
              </a:p>
            </p:txBody>
          </p:sp>
        </mc:Fallback>
      </mc:AlternateContent>
      <p:cxnSp>
        <p:nvCxnSpPr>
          <p:cNvPr id="21" name="直線單箭頭接點 20"/>
          <p:cNvCxnSpPr/>
          <p:nvPr/>
        </p:nvCxnSpPr>
        <p:spPr>
          <a:xfrm>
            <a:off x="1881683" y="1637158"/>
            <a:ext cx="68608" cy="480900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ãArabidopsis thalianaãçåçæå°çµ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42047" y="863434"/>
            <a:ext cx="1645751" cy="213045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線接點 21"/>
          <p:cNvCxnSpPr/>
          <p:nvPr/>
        </p:nvCxnSpPr>
        <p:spPr>
          <a:xfrm>
            <a:off x="1146412" y="5117910"/>
            <a:ext cx="0" cy="51861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1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l="4119" t="10872" b="7410"/>
          <a:stretch/>
        </p:blipFill>
        <p:spPr>
          <a:xfrm>
            <a:off x="6428094" y="359980"/>
            <a:ext cx="3574101" cy="3051960"/>
          </a:xfrm>
          <a:prstGeom prst="rect">
            <a:avLst/>
          </a:prstGeom>
        </p:spPr>
      </p:pic>
      <p:pic>
        <p:nvPicPr>
          <p:cNvPr id="15" name="圖片 14"/>
          <p:cNvPicPr>
            <a:picLocks noChangeAspect="1"/>
          </p:cNvPicPr>
          <p:nvPr/>
        </p:nvPicPr>
        <p:blipFill rotWithShape="1">
          <a:blip r:embed="rId4">
            <a:extLst>
              <a:ext uri="{28A0092B-C50C-407E-A947-70E740481C1C}">
                <a14:useLocalDpi xmlns:a14="http://schemas.microsoft.com/office/drawing/2010/main" val="0"/>
              </a:ext>
            </a:extLst>
          </a:blip>
          <a:srcRect l="4505" t="9970" b="6764"/>
          <a:stretch/>
        </p:blipFill>
        <p:spPr>
          <a:xfrm>
            <a:off x="2278822" y="359980"/>
            <a:ext cx="3493537" cy="3051960"/>
          </a:xfrm>
          <a:prstGeom prst="rect">
            <a:avLst/>
          </a:prstGeom>
        </p:spPr>
      </p:pic>
      <p:sp>
        <p:nvSpPr>
          <p:cNvPr id="2" name="標題 1"/>
          <p:cNvSpPr>
            <a:spLocks noGrp="1"/>
          </p:cNvSpPr>
          <p:nvPr>
            <p:ph type="title"/>
          </p:nvPr>
        </p:nvSpPr>
        <p:spPr>
          <a:xfrm>
            <a:off x="6405475" y="98296"/>
            <a:ext cx="3556692" cy="279519"/>
          </a:xfrm>
        </p:spPr>
        <p:txBody>
          <a:bodyPr>
            <a:noAutofit/>
          </a:bodyPr>
          <a:lstStyle/>
          <a:p>
            <a:r>
              <a:rPr lang="en-US" altLang="zh-TW" sz="1600" dirty="0"/>
              <a:t>SRX1865253(Arabidopsis thaliana, </a:t>
            </a:r>
            <a:r>
              <a:rPr lang="zh-TW" altLang="en-US" sz="1600" dirty="0" smtClean="0"/>
              <a:t>阿拉伯</a:t>
            </a:r>
            <a:r>
              <a:rPr lang="zh-TW" altLang="en-US" sz="1600" dirty="0"/>
              <a:t>芥</a:t>
            </a:r>
            <a:r>
              <a:rPr lang="en-US" altLang="zh-TW" sz="1600" dirty="0" smtClean="0"/>
              <a:t>)</a:t>
            </a:r>
            <a:endParaRPr lang="zh-TW" altLang="en-US" sz="1600" dirty="0"/>
          </a:p>
        </p:txBody>
      </p:sp>
      <p:sp>
        <p:nvSpPr>
          <p:cNvPr id="17" name="標題 1"/>
          <p:cNvSpPr txBox="1">
            <a:spLocks/>
          </p:cNvSpPr>
          <p:nvPr/>
        </p:nvSpPr>
        <p:spPr>
          <a:xfrm>
            <a:off x="2049732" y="-99469"/>
            <a:ext cx="3960094" cy="6853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1600" dirty="0"/>
              <a:t>ERR038858 (Saccharomyces cerevisiae</a:t>
            </a:r>
            <a:r>
              <a:rPr lang="en-US" altLang="zh-TW" sz="1600" dirty="0" smtClean="0"/>
              <a:t>, </a:t>
            </a:r>
            <a:r>
              <a:rPr lang="zh-TW" altLang="en-US" sz="1600" dirty="0" smtClean="0"/>
              <a:t>釀酒酵母</a:t>
            </a:r>
            <a:r>
              <a:rPr lang="en-US" altLang="zh-TW" sz="1600" dirty="0" smtClean="0"/>
              <a:t>)</a:t>
            </a:r>
            <a:endParaRPr lang="zh-TW" altLang="en-US" sz="1600" dirty="0"/>
          </a:p>
        </p:txBody>
      </p:sp>
      <p:pic>
        <p:nvPicPr>
          <p:cNvPr id="3" name="圖片 2"/>
          <p:cNvPicPr>
            <a:picLocks noChangeAspect="1"/>
          </p:cNvPicPr>
          <p:nvPr/>
        </p:nvPicPr>
        <p:blipFill rotWithShape="1">
          <a:blip r:embed="rId6">
            <a:extLst>
              <a:ext uri="{28A0092B-C50C-407E-A947-70E740481C1C}">
                <a14:useLocalDpi xmlns:a14="http://schemas.microsoft.com/office/drawing/2010/main" val="0"/>
              </a:ext>
            </a:extLst>
          </a:blip>
          <a:srcRect l="4498" t="10644" b="7033"/>
          <a:stretch/>
        </p:blipFill>
        <p:spPr>
          <a:xfrm>
            <a:off x="2278822" y="3684023"/>
            <a:ext cx="3493537" cy="3017198"/>
          </a:xfrm>
          <a:prstGeom prst="rect">
            <a:avLst/>
          </a:prstGeom>
        </p:spPr>
      </p:pic>
      <p:pic>
        <p:nvPicPr>
          <p:cNvPr id="4" name="圖片 3"/>
          <p:cNvPicPr>
            <a:picLocks noChangeAspect="1"/>
          </p:cNvPicPr>
          <p:nvPr/>
        </p:nvPicPr>
        <p:blipFill rotWithShape="1">
          <a:blip r:embed="rId7">
            <a:extLst>
              <a:ext uri="{28A0092B-C50C-407E-A947-70E740481C1C}">
                <a14:useLocalDpi xmlns:a14="http://schemas.microsoft.com/office/drawing/2010/main" val="0"/>
              </a:ext>
            </a:extLst>
          </a:blip>
          <a:srcRect l="4985" t="8568" b="7179"/>
          <a:stretch/>
        </p:blipFill>
        <p:spPr>
          <a:xfrm>
            <a:off x="6428093" y="3611859"/>
            <a:ext cx="3534073" cy="3139804"/>
          </a:xfrm>
          <a:prstGeom prst="rect">
            <a:avLst/>
          </a:prstGeom>
        </p:spPr>
      </p:pic>
      <p:sp>
        <p:nvSpPr>
          <p:cNvPr id="11" name="標題 1"/>
          <p:cNvSpPr txBox="1">
            <a:spLocks/>
          </p:cNvSpPr>
          <p:nvPr/>
        </p:nvSpPr>
        <p:spPr>
          <a:xfrm>
            <a:off x="2052657" y="3210884"/>
            <a:ext cx="3556692" cy="631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1600" dirty="0"/>
              <a:t>DRR000183(Bacillus </a:t>
            </a:r>
            <a:r>
              <a:rPr lang="en-US" altLang="zh-TW" sz="1600" dirty="0" err="1"/>
              <a:t>anthracis</a:t>
            </a:r>
            <a:r>
              <a:rPr lang="en-US" altLang="zh-TW" sz="1600" dirty="0"/>
              <a:t>, </a:t>
            </a:r>
            <a:r>
              <a:rPr lang="zh-TW" altLang="en-US" sz="1600" dirty="0" smtClean="0"/>
              <a:t>炭</a:t>
            </a:r>
            <a:r>
              <a:rPr lang="zh-TW" altLang="en-US" sz="1600" dirty="0"/>
              <a:t>疽桿菌</a:t>
            </a:r>
            <a:r>
              <a:rPr lang="en-US" altLang="zh-TW" sz="1600" dirty="0"/>
              <a:t>)</a:t>
            </a:r>
            <a:endParaRPr lang="zh-TW" altLang="en-US" sz="1600" dirty="0"/>
          </a:p>
        </p:txBody>
      </p:sp>
      <p:sp>
        <p:nvSpPr>
          <p:cNvPr id="12" name="標題 1"/>
          <p:cNvSpPr txBox="1">
            <a:spLocks/>
          </p:cNvSpPr>
          <p:nvPr/>
        </p:nvSpPr>
        <p:spPr>
          <a:xfrm>
            <a:off x="6405475" y="3210884"/>
            <a:ext cx="3556692" cy="631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1600" dirty="0"/>
              <a:t>SRR609905 (</a:t>
            </a:r>
            <a:r>
              <a:rPr lang="en-US" altLang="zh-TW" sz="1600" dirty="0" err="1"/>
              <a:t>Pyrus,bretschneideri</a:t>
            </a:r>
            <a:r>
              <a:rPr lang="en-US" altLang="zh-TW" sz="1600" dirty="0"/>
              <a:t>,  </a:t>
            </a:r>
            <a:r>
              <a:rPr lang="zh-TW" altLang="en-US" sz="1600" dirty="0" smtClean="0"/>
              <a:t>鴨</a:t>
            </a:r>
            <a:r>
              <a:rPr lang="zh-TW" altLang="en-US" sz="1600" dirty="0"/>
              <a:t>梨</a:t>
            </a:r>
            <a:r>
              <a:rPr lang="en-US" altLang="zh-TW" sz="1600" dirty="0"/>
              <a:t>)</a:t>
            </a:r>
            <a:endParaRPr lang="zh-TW" altLang="en-US" sz="1600" dirty="0"/>
          </a:p>
        </p:txBody>
      </p:sp>
      <p:pic>
        <p:nvPicPr>
          <p:cNvPr id="14" name="Picture 2" descr="ãArabidopsis thalianaãçåçæå°çµ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57367" y="639499"/>
            <a:ext cx="1386884" cy="17953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yrus pyrifolia Hosu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34381" y="4159716"/>
            <a:ext cx="1809870" cy="135740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 Scanning electron microscopy image of Saccharomyces cerevisiae. The budding yeast cells are visible. Scars of early birth of the budding yeast could be recognized (Source: mpg.de) Â "/>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644" t="1817" r="2248" b="1959"/>
          <a:stretch/>
        </p:blipFill>
        <p:spPr bwMode="auto">
          <a:xfrm>
            <a:off x="3493369" y="743304"/>
            <a:ext cx="1755083" cy="125559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5.googleusercontent.com/-RpzFWp9Aixg/UnWrfdoWcdI/AAAAAAAAKOo/UhulGYVgaVo/s308/B.anthracis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6438" y="4114961"/>
            <a:ext cx="1572014" cy="125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53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l="3878" t="7433" r="4245" b="6869"/>
          <a:stretch/>
        </p:blipFill>
        <p:spPr>
          <a:xfrm>
            <a:off x="535739" y="1012614"/>
            <a:ext cx="5227092" cy="4884844"/>
          </a:xfrm>
          <a:prstGeom prst="rect">
            <a:avLst/>
          </a:prstGeom>
        </p:spPr>
      </p:pic>
      <p:sp>
        <p:nvSpPr>
          <p:cNvPr id="10" name="矩形 9"/>
          <p:cNvSpPr/>
          <p:nvPr/>
        </p:nvSpPr>
        <p:spPr>
          <a:xfrm>
            <a:off x="1857432" y="2634654"/>
            <a:ext cx="3675045" cy="369332"/>
          </a:xfrm>
          <a:prstGeom prst="rect">
            <a:avLst/>
          </a:prstGeom>
        </p:spPr>
        <p:txBody>
          <a:bodyPr wrap="none">
            <a:spAutoFit/>
          </a:bodyPr>
          <a:lstStyle/>
          <a:p>
            <a:r>
              <a:rPr lang="en-US" altLang="zh-TW" dirty="0" err="1" smtClean="0"/>
              <a:t>Area_under_curve</a:t>
            </a:r>
            <a:r>
              <a:rPr lang="en-US" altLang="zh-TW" dirty="0" smtClean="0"/>
              <a:t> = 8862649413</a:t>
            </a:r>
            <a:endParaRPr lang="zh-TW" altLang="en-US" dirty="0"/>
          </a:p>
        </p:txBody>
      </p:sp>
      <p:cxnSp>
        <p:nvCxnSpPr>
          <p:cNvPr id="12" name="直線單箭頭接點 11"/>
          <p:cNvCxnSpPr/>
          <p:nvPr/>
        </p:nvCxnSpPr>
        <p:spPr>
          <a:xfrm>
            <a:off x="1264231" y="1496183"/>
            <a:ext cx="10714" cy="449747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矩形 14"/>
              <p:cNvSpPr/>
              <p:nvPr/>
            </p:nvSpPr>
            <p:spPr>
              <a:xfrm>
                <a:off x="0" y="5987145"/>
                <a:ext cx="4386137" cy="369332"/>
              </a:xfrm>
              <a:prstGeom prst="rect">
                <a:avLst/>
              </a:prstGeom>
            </p:spPr>
            <p:txBody>
              <a:bodyPr wrap="none">
                <a:spAutoFit/>
              </a:bodyPr>
              <a:lstStyle/>
              <a:p>
                <a14:m>
                  <m:oMath xmlns:m="http://schemas.openxmlformats.org/officeDocument/2006/math">
                    <m:r>
                      <m:rPr>
                        <m:nor/>
                      </m:rPr>
                      <a:rPr lang="en-US" altLang="zh-TW" dirty="0">
                        <a:cs typeface="Calibri" panose="020F0502020204030204" pitchFamily="34" charset="0"/>
                      </a:rPr>
                      <m:t>kmer</m:t>
                    </m:r>
                    <m:r>
                      <m:rPr>
                        <m:nor/>
                      </m:rPr>
                      <a:rPr lang="en-US" altLang="zh-TW" dirty="0">
                        <a:cs typeface="Calibri" panose="020F0502020204030204" pitchFamily="34" charset="0"/>
                      </a:rPr>
                      <m:t>_</m:t>
                    </m:r>
                    <m:r>
                      <m:rPr>
                        <m:nor/>
                      </m:rPr>
                      <a:rPr lang="en-US" altLang="zh-TW" dirty="0">
                        <a:cs typeface="Calibri" panose="020F0502020204030204" pitchFamily="34" charset="0"/>
                      </a:rPr>
                      <m:t>coverage</m:t>
                    </m:r>
                    <m:r>
                      <m:rPr>
                        <m:nor/>
                      </m:rPr>
                      <a:rPr lang="en-US" altLang="zh-TW" dirty="0">
                        <a:cs typeface="Calibri" panose="020F0502020204030204" pitchFamily="34" charset="0"/>
                      </a:rPr>
                      <m:t>_</m:t>
                    </m:r>
                    <m:r>
                      <m:rPr>
                        <m:nor/>
                      </m:rPr>
                      <a:rPr lang="en-US" altLang="zh-TW" dirty="0">
                        <a:cs typeface="Calibri" panose="020F0502020204030204" pitchFamily="34" charset="0"/>
                      </a:rPr>
                      <m:t>at</m:t>
                    </m:r>
                    <m:r>
                      <m:rPr>
                        <m:nor/>
                      </m:rPr>
                      <a:rPr lang="en-US" altLang="zh-TW" dirty="0">
                        <a:cs typeface="Calibri" panose="020F0502020204030204" pitchFamily="34" charset="0"/>
                      </a:rPr>
                      <m:t>_</m:t>
                    </m:r>
                    <m:r>
                      <m:rPr>
                        <m:nor/>
                      </m:rPr>
                      <a:rPr lang="en-US" altLang="zh-TW" dirty="0">
                        <a:cs typeface="Calibri" panose="020F0502020204030204" pitchFamily="34" charset="0"/>
                      </a:rPr>
                      <m:t>curve</m:t>
                    </m:r>
                    <m:r>
                      <m:rPr>
                        <m:nor/>
                      </m:rPr>
                      <a:rPr lang="en-US" altLang="zh-TW" dirty="0">
                        <a:cs typeface="Calibri" panose="020F0502020204030204" pitchFamily="34" charset="0"/>
                      </a:rPr>
                      <m:t>’</m:t>
                    </m:r>
                    <m:r>
                      <m:rPr>
                        <m:nor/>
                      </m:rPr>
                      <a:rPr lang="en-US" altLang="zh-TW" dirty="0">
                        <a:cs typeface="Calibri" panose="020F0502020204030204" pitchFamily="34" charset="0"/>
                      </a:rPr>
                      <m:t>s</m:t>
                    </m:r>
                    <m:r>
                      <m:rPr>
                        <m:nor/>
                      </m:rPr>
                      <a:rPr lang="en-US" altLang="zh-TW" dirty="0">
                        <a:cs typeface="Calibri" panose="020F0502020204030204" pitchFamily="34" charset="0"/>
                      </a:rPr>
                      <m:t>_</m:t>
                    </m:r>
                    <m:r>
                      <m:rPr>
                        <m:nor/>
                      </m:rPr>
                      <a:rPr lang="en-US" altLang="zh-TW" dirty="0">
                        <a:cs typeface="Calibri" panose="020F0502020204030204" pitchFamily="34" charset="0"/>
                      </a:rPr>
                      <m:t>peak</m:t>
                    </m:r>
                    <m:r>
                      <m:rPr>
                        <m:nor/>
                      </m:rPr>
                      <a:rPr lang="en-US" altLang="zh-TW" b="0" i="0" dirty="0" smtClean="0">
                        <a:cs typeface="Calibri" panose="020F0502020204030204" pitchFamily="34" charset="0"/>
                      </a:rPr>
                      <m:t>1</m:t>
                    </m:r>
                    <m:r>
                      <a:rPr lang="en-US" altLang="zh-TW" b="0" i="1" smtClean="0"/>
                      <m:t>=</m:t>
                    </m:r>
                  </m:oMath>
                </a14:m>
                <a:r>
                  <a:rPr lang="zh-TW" altLang="en-US" dirty="0" smtClean="0"/>
                  <a:t> </a:t>
                </a:r>
                <a:r>
                  <a:rPr lang="en-US" altLang="zh-TW" dirty="0" smtClean="0"/>
                  <a:t>10</a:t>
                </a:r>
                <a:endParaRPr lang="zh-TW" altLang="en-US" dirty="0"/>
              </a:p>
            </p:txBody>
          </p:sp>
        </mc:Choice>
        <mc:Fallback>
          <p:sp>
            <p:nvSpPr>
              <p:cNvPr id="15" name="矩形 14"/>
              <p:cNvSpPr>
                <a:spLocks noRot="1" noChangeAspect="1" noMove="1" noResize="1" noEditPoints="1" noAdjustHandles="1" noChangeArrowheads="1" noChangeShapeType="1" noTextEdit="1"/>
              </p:cNvSpPr>
              <p:nvPr/>
            </p:nvSpPr>
            <p:spPr>
              <a:xfrm>
                <a:off x="0" y="5987145"/>
                <a:ext cx="4386137" cy="369332"/>
              </a:xfrm>
              <a:prstGeom prst="rect">
                <a:avLst/>
              </a:prstGeom>
              <a:blipFill>
                <a:blip r:embed="rId4"/>
                <a:stretch>
                  <a:fillRect l="-278" t="-8197" r="-278" b="-24590"/>
                </a:stretch>
              </a:blipFill>
            </p:spPr>
            <p:txBody>
              <a:bodyPr/>
              <a:lstStyle/>
              <a:p>
                <a:r>
                  <a:rPr lang="zh-TW" altLang="en-US">
                    <a:noFill/>
                  </a:rPr>
                  <a:t> </a:t>
                </a:r>
              </a:p>
            </p:txBody>
          </p:sp>
        </mc:Fallback>
      </mc:AlternateContent>
      <p:cxnSp>
        <p:nvCxnSpPr>
          <p:cNvPr id="18" name="直線單箭頭接點 17"/>
          <p:cNvCxnSpPr/>
          <p:nvPr/>
        </p:nvCxnSpPr>
        <p:spPr>
          <a:xfrm flipV="1">
            <a:off x="1618511" y="3054914"/>
            <a:ext cx="1422419" cy="14897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字方塊 18"/>
              <p:cNvSpPr txBox="1"/>
              <p:nvPr/>
            </p:nvSpPr>
            <p:spPr>
              <a:xfrm>
                <a:off x="6723111" y="2820549"/>
                <a:ext cx="5341510" cy="3168560"/>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TW" sz="2800" i="1" dirty="0" smtClean="0">
                          <a:latin typeface="Cambria Math" panose="02040503050406030204" pitchFamily="18" charset="0"/>
                          <a:cs typeface="Calibri" panose="020F0502020204030204" pitchFamily="34" charset="0"/>
                        </a:rPr>
                        <m:t>=</m:t>
                      </m:r>
                      <m:f>
                        <m:fPr>
                          <m:ctrlPr>
                            <a:rPr lang="en-US" altLang="zh-TW" sz="2800" i="1" dirty="0" smtClean="0">
                              <a:latin typeface="Cambria Math" panose="02040503050406030204" pitchFamily="18" charset="0"/>
                            </a:rPr>
                          </m:ctrlPr>
                        </m:fPr>
                        <m:num>
                          <m:r>
                            <m:rPr>
                              <m:nor/>
                            </m:rPr>
                            <a:rPr lang="en-US" altLang="zh-TW" sz="2800" dirty="0">
                              <a:latin typeface="Calibri" panose="020F0502020204030204" pitchFamily="34" charset="0"/>
                              <a:cs typeface="Calibri" panose="020F0502020204030204" pitchFamily="34" charset="0"/>
                            </a:rPr>
                            <m:t>Area</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under</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curve</m:t>
                          </m:r>
                        </m:num>
                        <m:den>
                          <m:r>
                            <m:rPr>
                              <m:nor/>
                            </m:rPr>
                            <a:rPr lang="en-US" altLang="zh-TW" sz="2800" dirty="0">
                              <a:latin typeface="Calibri" panose="020F0502020204030204" pitchFamily="34" charset="0"/>
                              <a:cs typeface="Calibri" panose="020F0502020204030204" pitchFamily="34" charset="0"/>
                            </a:rPr>
                            <m:t>kmer</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coverage</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at</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curve</m:t>
                          </m:r>
                          <m:r>
                            <m:rPr>
                              <m:nor/>
                            </m:rPr>
                            <a:rPr lang="en-US" altLang="zh-TW" sz="2800" dirty="0">
                              <a:latin typeface="Calibri" panose="020F0502020204030204" pitchFamily="34" charset="0"/>
                              <a:cs typeface="Calibri" panose="020F0502020204030204" pitchFamily="34" charset="0"/>
                            </a:rPr>
                            <m:t>’</m:t>
                          </m:r>
                          <m:r>
                            <m:rPr>
                              <m:nor/>
                            </m:rPr>
                            <a:rPr lang="en-US" altLang="zh-TW" sz="2800" dirty="0">
                              <a:latin typeface="Calibri" panose="020F0502020204030204" pitchFamily="34" charset="0"/>
                              <a:cs typeface="Calibri" panose="020F0502020204030204" pitchFamily="34" charset="0"/>
                            </a:rPr>
                            <m:t>s</m:t>
                          </m:r>
                          <m:r>
                            <m:rPr>
                              <m:nor/>
                            </m:rPr>
                            <a:rPr lang="en-US" altLang="zh-TW" sz="2800" dirty="0">
                              <a:latin typeface="Calibri" panose="020F0502020204030204" pitchFamily="34" charset="0"/>
                              <a:cs typeface="Calibri" panose="020F0502020204030204" pitchFamily="34" charset="0"/>
                            </a:rPr>
                            <m:t>_</m:t>
                          </m:r>
                          <m:r>
                            <m:rPr>
                              <m:nor/>
                            </m:rPr>
                            <a:rPr lang="en-US" altLang="zh-TW" sz="2800" dirty="0">
                              <a:latin typeface="Calibri" panose="020F0502020204030204" pitchFamily="34" charset="0"/>
                              <a:cs typeface="Calibri" panose="020F0502020204030204" pitchFamily="34" charset="0"/>
                            </a:rPr>
                            <m:t>peak</m:t>
                          </m:r>
                          <m:r>
                            <m:rPr>
                              <m:nor/>
                            </m:rPr>
                            <a:rPr lang="en-US" altLang="zh-TW" sz="2800" b="0" i="0" dirty="0" smtClean="0">
                              <a:latin typeface="Calibri" panose="020F0502020204030204" pitchFamily="34" charset="0"/>
                              <a:cs typeface="Calibri" panose="020F0502020204030204" pitchFamily="34" charset="0"/>
                            </a:rPr>
                            <m:t>2</m:t>
                          </m:r>
                          <m:r>
                            <m:rPr>
                              <m:nor/>
                            </m:rPr>
                            <a:rPr lang="zh-TW" altLang="en-US" sz="2800" dirty="0">
                              <a:latin typeface="Calibri" panose="020F0502020204030204" pitchFamily="34" charset="0"/>
                              <a:cs typeface="Calibri" panose="020F0502020204030204" pitchFamily="34" charset="0"/>
                            </a:rPr>
                            <m:t> </m:t>
                          </m:r>
                        </m:den>
                      </m:f>
                    </m:oMath>
                  </m:oMathPara>
                </a14:m>
                <a:endParaRPr lang="en-US" altLang="zh-TW" sz="2800" dirty="0" smtClean="0">
                  <a:latin typeface="Calibri" panose="020F0502020204030204" pitchFamily="34" charset="0"/>
                  <a:cs typeface="Calibri" panose="020F0502020204030204" pitchFamily="34" charset="0"/>
                </a:endParaRPr>
              </a:p>
              <a:p>
                <a:pPr>
                  <a:lnSpc>
                    <a:spcPct val="150000"/>
                  </a:lnSpc>
                </a:pPr>
                <a14:m>
                  <m:oMathPara xmlns:m="http://schemas.openxmlformats.org/officeDocument/2006/math">
                    <m:oMathParaPr>
                      <m:jc m:val="left"/>
                    </m:oMathParaPr>
                    <m:oMath xmlns:m="http://schemas.openxmlformats.org/officeDocument/2006/math">
                      <m:r>
                        <a:rPr lang="en-US" altLang="zh-TW" sz="2800" i="1" dirty="0">
                          <a:latin typeface="Cambria Math" panose="02040503050406030204" pitchFamily="18" charset="0"/>
                          <a:cs typeface="Calibri" panose="020F0502020204030204" pitchFamily="34" charset="0"/>
                        </a:rPr>
                        <m:t>=</m:t>
                      </m:r>
                      <m:f>
                        <m:fPr>
                          <m:ctrlPr>
                            <a:rPr lang="en-US" altLang="zh-TW" sz="2800" i="1" dirty="0">
                              <a:latin typeface="Cambria Math" panose="02040503050406030204" pitchFamily="18" charset="0"/>
                            </a:rPr>
                          </m:ctrlPr>
                        </m:fPr>
                        <m:num>
                          <m:r>
                            <m:rPr>
                              <m:nor/>
                            </m:rPr>
                            <a:rPr lang="zh-TW" altLang="en-US" sz="2800" dirty="0"/>
                            <m:t> </m:t>
                          </m:r>
                          <m:r>
                            <a:rPr lang="en-US" altLang="zh-TW" sz="2800" b="0" i="1" dirty="0" smtClean="0">
                              <a:latin typeface="Cambria Math" panose="02040503050406030204" pitchFamily="18" charset="0"/>
                            </a:rPr>
                            <m:t>8862649413</m:t>
                          </m:r>
                        </m:num>
                        <m:den>
                          <m:r>
                            <m:rPr>
                              <m:nor/>
                            </m:rPr>
                            <a:rPr lang="zh-TW" altLang="en-US" sz="2800" dirty="0">
                              <a:latin typeface="Calibri" panose="020F0502020204030204" pitchFamily="34" charset="0"/>
                              <a:cs typeface="Calibri" panose="020F0502020204030204" pitchFamily="34" charset="0"/>
                            </a:rPr>
                            <m:t> </m:t>
                          </m:r>
                          <m:r>
                            <a:rPr lang="en-US" altLang="zh-TW" sz="2800" b="0" i="1" dirty="0" smtClean="0">
                              <a:latin typeface="Cambria Math" panose="02040503050406030204" pitchFamily="18" charset="0"/>
                              <a:cs typeface="Calibri" panose="020F0502020204030204" pitchFamily="34" charset="0"/>
                            </a:rPr>
                            <m:t>19</m:t>
                          </m:r>
                        </m:den>
                      </m:f>
                    </m:oMath>
                  </m:oMathPara>
                </a14:m>
                <a:endParaRPr lang="en-US" altLang="zh-TW" sz="2800" i="1" dirty="0" smtClean="0">
                  <a:latin typeface="Cambria Math" panose="02040503050406030204" pitchFamily="18" charset="0"/>
                  <a:cs typeface="Calibri" panose="020F0502020204030204" pitchFamily="34" charset="0"/>
                </a:endParaRPr>
              </a:p>
              <a:p>
                <a:pPr>
                  <a:lnSpc>
                    <a:spcPct val="150000"/>
                  </a:lnSpc>
                </a:pPr>
                <a14:m>
                  <m:oMathPara xmlns:m="http://schemas.openxmlformats.org/officeDocument/2006/math">
                    <m:oMathParaPr>
                      <m:jc m:val="left"/>
                    </m:oMathParaPr>
                    <m:oMath xmlns:m="http://schemas.openxmlformats.org/officeDocument/2006/math">
                      <m:r>
                        <a:rPr lang="zh-TW" altLang="en-US" sz="2800" i="1" smtClean="0">
                          <a:latin typeface="Cambria Math" panose="02040503050406030204" pitchFamily="18" charset="0"/>
                          <a:cs typeface="Calibri" panose="020F0502020204030204" pitchFamily="34" charset="0"/>
                        </a:rPr>
                        <m:t>≈</m:t>
                      </m:r>
                      <m:r>
                        <a:rPr lang="en-US" altLang="zh-TW" sz="2800" b="0" i="1" smtClean="0">
                          <a:solidFill>
                            <a:srgbClr val="FF0000"/>
                          </a:solidFill>
                          <a:latin typeface="Cambria Math" panose="02040503050406030204" pitchFamily="18" charset="0"/>
                          <a:cs typeface="Calibri" panose="020F0502020204030204" pitchFamily="34" charset="0"/>
                        </a:rPr>
                        <m:t>466,455,232</m:t>
                      </m:r>
                      <m:r>
                        <a:rPr lang="en-US" altLang="zh-TW" sz="2800" b="0" i="1" smtClean="0">
                          <a:latin typeface="Cambria Math" panose="02040503050406030204" pitchFamily="18" charset="0"/>
                          <a:cs typeface="Calibri" panose="020F0502020204030204" pitchFamily="34" charset="0"/>
                        </a:rPr>
                        <m:t> </m:t>
                      </m:r>
                      <m:r>
                        <a:rPr lang="en-US" altLang="zh-TW" sz="2800" b="0" i="1" smtClean="0">
                          <a:latin typeface="Cambria Math" panose="02040503050406030204" pitchFamily="18" charset="0"/>
                          <a:cs typeface="Calibri" panose="020F0502020204030204" pitchFamily="34" charset="0"/>
                        </a:rPr>
                        <m:t>𝑏𝑝</m:t>
                      </m:r>
                    </m:oMath>
                  </m:oMathPara>
                </a14:m>
                <a:endParaRPr lang="zh-TW" altLang="en-US" sz="2800" dirty="0">
                  <a:latin typeface="Calibri" panose="020F0502020204030204" pitchFamily="34" charset="0"/>
                  <a:cs typeface="Calibri" panose="020F0502020204030204" pitchFamily="34" charset="0"/>
                </a:endParaRPr>
              </a:p>
            </p:txBody>
          </p:sp>
        </mc:Choice>
        <mc:Fallback>
          <p:sp>
            <p:nvSpPr>
              <p:cNvPr id="19" name="文字方塊 18"/>
              <p:cNvSpPr txBox="1">
                <a:spLocks noRot="1" noChangeAspect="1" noMove="1" noResize="1" noEditPoints="1" noAdjustHandles="1" noChangeArrowheads="1" noChangeShapeType="1" noTextEdit="1"/>
              </p:cNvSpPr>
              <p:nvPr/>
            </p:nvSpPr>
            <p:spPr>
              <a:xfrm>
                <a:off x="6723111" y="2820549"/>
                <a:ext cx="5341510" cy="3168560"/>
              </a:xfrm>
              <a:prstGeom prst="rect">
                <a:avLst/>
              </a:prstGeom>
              <a:blipFill>
                <a:blip r:embed="rId5"/>
                <a:stretch>
                  <a:fillRect r="-125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6025359" y="1531073"/>
                <a:ext cx="3268074" cy="1139351"/>
              </a:xfrm>
              <a:prstGeom prst="rect">
                <a:avLst/>
              </a:prstGeom>
            </p:spPr>
            <p:txBody>
              <a:bodyPr wrap="none">
                <a:spAutoFit/>
              </a:bodyPr>
              <a:lstStyle/>
              <a:p>
                <a14:m>
                  <m:oMath xmlns:m="http://schemas.openxmlformats.org/officeDocument/2006/math">
                    <m:r>
                      <a:rPr lang="en-US" altLang="zh-TW" sz="4400" i="1">
                        <a:latin typeface="Cambria Math" panose="02040503050406030204" pitchFamily="18" charset="0"/>
                      </a:rPr>
                      <m:t>𝐺</m:t>
                    </m:r>
                    <m:r>
                      <a:rPr lang="en-US" altLang="zh-TW" sz="4400" i="1">
                        <a:latin typeface="Cambria Math" panose="02040503050406030204" pitchFamily="18" charset="0"/>
                      </a:rPr>
                      <m:t>=</m:t>
                    </m:r>
                    <m:f>
                      <m:fPr>
                        <m:ctrlPr>
                          <a:rPr lang="en-US" altLang="zh-TW" sz="4400" i="1">
                            <a:latin typeface="Cambria Math" panose="02040503050406030204" pitchFamily="18" charset="0"/>
                            <a:ea typeface="Cambria Math" panose="02040503050406030204" pitchFamily="18" charset="0"/>
                          </a:rPr>
                        </m:ctrlPr>
                      </m:fPr>
                      <m:num>
                        <m:sSub>
                          <m:sSubPr>
                            <m:ctrlPr>
                              <a:rPr lang="en-US" altLang="zh-TW" sz="4400" i="1">
                                <a:latin typeface="Cambria Math" panose="02040503050406030204" pitchFamily="18" charset="0"/>
                                <a:ea typeface="Cambria Math" panose="02040503050406030204" pitchFamily="18" charset="0"/>
                              </a:rPr>
                            </m:ctrlPr>
                          </m:sSubPr>
                          <m:e>
                            <m:r>
                              <a:rPr lang="en-US" altLang="zh-TW" sz="4400" i="1">
                                <a:latin typeface="Cambria Math" panose="02040503050406030204" pitchFamily="18" charset="0"/>
                                <a:ea typeface="Cambria Math" panose="02040503050406030204" pitchFamily="18" charset="0"/>
                              </a:rPr>
                              <m:t>𝑁</m:t>
                            </m:r>
                          </m:e>
                          <m:sub>
                            <m:r>
                              <a:rPr lang="en-US" altLang="zh-TW" sz="4400" i="1">
                                <a:latin typeface="Cambria Math" panose="02040503050406030204" pitchFamily="18" charset="0"/>
                                <a:ea typeface="Cambria Math" panose="02040503050406030204" pitchFamily="18" charset="0"/>
                              </a:rPr>
                              <m:t>𝑟𝑒𝑎𝑑𝑠</m:t>
                            </m:r>
                          </m:sub>
                        </m:sSub>
                        <m:r>
                          <a:rPr lang="en-US" altLang="zh-TW" sz="4400" i="1">
                            <a:latin typeface="Cambria Math" panose="02040503050406030204" pitchFamily="18" charset="0"/>
                            <a:ea typeface="Cambria Math" panose="02040503050406030204" pitchFamily="18" charset="0"/>
                          </a:rPr>
                          <m:t>×</m:t>
                        </m:r>
                        <m:r>
                          <a:rPr lang="en-US" altLang="zh-TW" sz="4400" i="1">
                            <a:latin typeface="Cambria Math" panose="02040503050406030204" pitchFamily="18" charset="0"/>
                            <a:ea typeface="Cambria Math" panose="02040503050406030204" pitchFamily="18" charset="0"/>
                          </a:rPr>
                          <m:t>𝐿</m:t>
                        </m:r>
                      </m:num>
                      <m:den>
                        <m:sSub>
                          <m:sSubPr>
                            <m:ctrlPr>
                              <a:rPr lang="en-US" altLang="zh-TW" sz="4400" i="1">
                                <a:latin typeface="Cambria Math" panose="02040503050406030204" pitchFamily="18" charset="0"/>
                              </a:rPr>
                            </m:ctrlPr>
                          </m:sSubPr>
                          <m:e>
                            <m:r>
                              <m:rPr>
                                <m:sty m:val="p"/>
                              </m:rPr>
                              <a:rPr lang="en-US" altLang="zh-TW" sz="4400" i="1">
                                <a:latin typeface="Cambria Math" panose="02040503050406030204" pitchFamily="18" charset="0"/>
                              </a:rPr>
                              <m:t>C</m:t>
                            </m:r>
                          </m:e>
                          <m:sub>
                            <m:r>
                              <a:rPr lang="en-US" altLang="zh-TW" sz="4400" i="1">
                                <a:latin typeface="Cambria Math" panose="02040503050406030204" pitchFamily="18" charset="0"/>
                              </a:rPr>
                              <m:t>𝑘𝑚𝑒𝑟</m:t>
                            </m:r>
                          </m:sub>
                        </m:sSub>
                      </m:den>
                    </m:f>
                  </m:oMath>
                </a14:m>
                <a:r>
                  <a:rPr lang="zh-TW" altLang="en-US" sz="3200" dirty="0">
                    <a:latin typeface="Calibri" panose="020F0502020204030204" pitchFamily="34" charset="0"/>
                    <a:cs typeface="Calibri" panose="020F0502020204030204" pitchFamily="34" charset="0"/>
                  </a:rPr>
                  <a:t> </a:t>
                </a:r>
                <a:endParaRPr lang="en-US" altLang="zh-TW" sz="3200" dirty="0">
                  <a:latin typeface="Calibri" panose="020F0502020204030204" pitchFamily="34" charset="0"/>
                  <a:cs typeface="Calibri" panose="020F0502020204030204" pitchFamily="34" charset="0"/>
                </a:endParaRPr>
              </a:p>
            </p:txBody>
          </p:sp>
        </mc:Choice>
        <mc:Fallback>
          <p:sp>
            <p:nvSpPr>
              <p:cNvPr id="20" name="矩形 19"/>
              <p:cNvSpPr>
                <a:spLocks noRot="1" noChangeAspect="1" noMove="1" noResize="1" noEditPoints="1" noAdjustHandles="1" noChangeArrowheads="1" noChangeShapeType="1" noTextEdit="1"/>
              </p:cNvSpPr>
              <p:nvPr/>
            </p:nvSpPr>
            <p:spPr>
              <a:xfrm>
                <a:off x="6025359" y="1531073"/>
                <a:ext cx="3268074" cy="1139351"/>
              </a:xfrm>
              <a:prstGeom prst="rect">
                <a:avLst/>
              </a:prstGeom>
              <a:blipFill>
                <a:blip r:embed="rId6"/>
                <a:stretch>
                  <a:fillRect/>
                </a:stretch>
              </a:blipFill>
            </p:spPr>
            <p:txBody>
              <a:bodyPr/>
              <a:lstStyle/>
              <a:p>
                <a:r>
                  <a:rPr lang="zh-TW" altLang="en-US">
                    <a:noFill/>
                  </a:rPr>
                  <a:t> </a:t>
                </a:r>
              </a:p>
            </p:txBody>
          </p:sp>
        </mc:Fallback>
      </mc:AlternateContent>
      <p:sp>
        <p:nvSpPr>
          <p:cNvPr id="23" name="矩形 22"/>
          <p:cNvSpPr/>
          <p:nvPr/>
        </p:nvSpPr>
        <p:spPr>
          <a:xfrm>
            <a:off x="6340466" y="6076832"/>
            <a:ext cx="3438121" cy="369332"/>
          </a:xfrm>
          <a:prstGeom prst="rect">
            <a:avLst/>
          </a:prstGeom>
        </p:spPr>
        <p:txBody>
          <a:bodyPr wrap="none">
            <a:spAutoFit/>
          </a:bodyPr>
          <a:lstStyle/>
          <a:p>
            <a:r>
              <a:rPr lang="en-US" altLang="zh-TW" dirty="0" err="1" smtClean="0"/>
              <a:t>NCBI_genome</a:t>
            </a:r>
            <a:r>
              <a:rPr lang="en-US" altLang="zh-TW" dirty="0"/>
              <a:t>: </a:t>
            </a:r>
            <a:r>
              <a:rPr lang="en-US" altLang="zh-TW" dirty="0" smtClean="0"/>
              <a:t>508,551,000 </a:t>
            </a:r>
            <a:r>
              <a:rPr lang="en-US" altLang="zh-TW" dirty="0" err="1" smtClean="0"/>
              <a:t>bp</a:t>
            </a:r>
            <a:endParaRPr lang="zh-TW" altLang="en-US" dirty="0"/>
          </a:p>
        </p:txBody>
      </p:sp>
      <p:sp>
        <p:nvSpPr>
          <p:cNvPr id="13" name="標題 1"/>
          <p:cNvSpPr>
            <a:spLocks noGrp="1"/>
          </p:cNvSpPr>
          <p:nvPr>
            <p:ph type="title"/>
          </p:nvPr>
        </p:nvSpPr>
        <p:spPr>
          <a:xfrm>
            <a:off x="2411128" y="196370"/>
            <a:ext cx="6882305" cy="625826"/>
          </a:xfrm>
        </p:spPr>
        <p:txBody>
          <a:bodyPr>
            <a:noAutofit/>
          </a:bodyPr>
          <a:lstStyle/>
          <a:p>
            <a:r>
              <a:rPr lang="en-US" altLang="zh-TW" sz="3600" dirty="0"/>
              <a:t>SRR609905 (</a:t>
            </a:r>
            <a:r>
              <a:rPr lang="en-US" altLang="zh-TW" sz="3600" dirty="0" err="1"/>
              <a:t>Pyrus,bretschneideri</a:t>
            </a:r>
            <a:r>
              <a:rPr lang="en-US" altLang="zh-TW" sz="3600" dirty="0"/>
              <a:t>, </a:t>
            </a:r>
            <a:r>
              <a:rPr lang="zh-TW" altLang="en-US" sz="3600" dirty="0" smtClean="0"/>
              <a:t>鴨</a:t>
            </a:r>
            <a:r>
              <a:rPr lang="zh-TW" altLang="en-US" sz="3600" dirty="0"/>
              <a:t>梨</a:t>
            </a:r>
            <a:r>
              <a:rPr lang="en-US" altLang="zh-TW" sz="3600" dirty="0"/>
              <a:t>)</a:t>
            </a:r>
            <a:endParaRPr lang="zh-TW" altLang="en-US" sz="3600" dirty="0"/>
          </a:p>
        </p:txBody>
      </p:sp>
      <mc:AlternateContent xmlns:mc="http://schemas.openxmlformats.org/markup-compatibility/2006">
        <mc:Choice xmlns:a14="http://schemas.microsoft.com/office/drawing/2010/main" Requires="a14">
          <p:sp>
            <p:nvSpPr>
              <p:cNvPr id="16" name="矩形 15"/>
              <p:cNvSpPr/>
              <p:nvPr/>
            </p:nvSpPr>
            <p:spPr>
              <a:xfrm>
                <a:off x="780197" y="6446164"/>
                <a:ext cx="445666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tLang="zh-TW" dirty="0" smtClean="0">
                          <a:cs typeface="Calibri" panose="020F0502020204030204" pitchFamily="34" charset="0"/>
                        </a:rPr>
                        <m:t>kmer</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coverage</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at</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curve</m:t>
                      </m:r>
                      <m:r>
                        <m:rPr>
                          <m:nor/>
                        </m:rPr>
                        <a:rPr lang="en-US" altLang="zh-TW" dirty="0" smtClean="0">
                          <a:cs typeface="Calibri" panose="020F0502020204030204" pitchFamily="34" charset="0"/>
                        </a:rPr>
                        <m:t>’</m:t>
                      </m:r>
                      <m:r>
                        <m:rPr>
                          <m:nor/>
                        </m:rPr>
                        <a:rPr lang="en-US" altLang="zh-TW" dirty="0" smtClean="0">
                          <a:cs typeface="Calibri" panose="020F0502020204030204" pitchFamily="34" charset="0"/>
                        </a:rPr>
                        <m:t>s</m:t>
                      </m:r>
                      <m:r>
                        <m:rPr>
                          <m:nor/>
                        </m:rPr>
                        <a:rPr lang="en-US" altLang="zh-TW" dirty="0" smtClean="0">
                          <a:cs typeface="Calibri" panose="020F0502020204030204" pitchFamily="34" charset="0"/>
                        </a:rPr>
                        <m:t>_</m:t>
                      </m:r>
                      <m:r>
                        <m:rPr>
                          <m:nor/>
                        </m:rPr>
                        <a:rPr lang="en-US" altLang="zh-TW" dirty="0" smtClean="0">
                          <a:cs typeface="Calibri" panose="020F0502020204030204" pitchFamily="34" charset="0"/>
                        </a:rPr>
                        <m:t>peak</m:t>
                      </m:r>
                      <m:r>
                        <m:rPr>
                          <m:nor/>
                        </m:rPr>
                        <a:rPr lang="en-US" altLang="zh-TW" b="0" i="0" dirty="0" smtClean="0">
                          <a:cs typeface="Calibri" panose="020F0502020204030204" pitchFamily="34" charset="0"/>
                        </a:rPr>
                        <m:t>2</m:t>
                      </m:r>
                      <m:r>
                        <a:rPr lang="en-US" altLang="zh-TW" b="0" i="1" smtClean="0"/>
                        <m:t>=</m:t>
                      </m:r>
                      <m:r>
                        <a:rPr lang="en-US" altLang="zh-TW" b="0" i="1" smtClean="0">
                          <a:latin typeface="Cambria Math" panose="02040503050406030204" pitchFamily="18" charset="0"/>
                        </a:rPr>
                        <m:t>19</m:t>
                      </m:r>
                    </m:oMath>
                  </m:oMathPara>
                </a14:m>
                <a:endParaRPr lang="zh-TW" altLang="en-US" dirty="0"/>
              </a:p>
            </p:txBody>
          </p:sp>
        </mc:Choice>
        <mc:Fallback>
          <p:sp>
            <p:nvSpPr>
              <p:cNvPr id="16" name="矩形 15"/>
              <p:cNvSpPr>
                <a:spLocks noRot="1" noChangeAspect="1" noMove="1" noResize="1" noEditPoints="1" noAdjustHandles="1" noChangeArrowheads="1" noChangeShapeType="1" noTextEdit="1"/>
              </p:cNvSpPr>
              <p:nvPr/>
            </p:nvSpPr>
            <p:spPr>
              <a:xfrm>
                <a:off x="780197" y="6446164"/>
                <a:ext cx="4456669" cy="369332"/>
              </a:xfrm>
              <a:prstGeom prst="rect">
                <a:avLst/>
              </a:prstGeom>
              <a:blipFill>
                <a:blip r:embed="rId7"/>
                <a:stretch>
                  <a:fillRect b="-13115"/>
                </a:stretch>
              </a:blipFill>
            </p:spPr>
            <p:txBody>
              <a:bodyPr/>
              <a:lstStyle/>
              <a:p>
                <a:r>
                  <a:rPr lang="zh-TW" altLang="en-US">
                    <a:noFill/>
                  </a:rPr>
                  <a:t> </a:t>
                </a:r>
              </a:p>
            </p:txBody>
          </p:sp>
        </mc:Fallback>
      </mc:AlternateContent>
      <p:cxnSp>
        <p:nvCxnSpPr>
          <p:cNvPr id="21" name="直線單箭頭接點 20"/>
          <p:cNvCxnSpPr/>
          <p:nvPr/>
        </p:nvCxnSpPr>
        <p:spPr>
          <a:xfrm>
            <a:off x="1429576" y="2278603"/>
            <a:ext cx="34304" cy="4167561"/>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yrus pyrifolia Hosu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93866" y="804945"/>
            <a:ext cx="2587388" cy="194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7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l="4119" t="10872" b="7410"/>
          <a:stretch/>
        </p:blipFill>
        <p:spPr>
          <a:xfrm>
            <a:off x="3948792" y="332684"/>
            <a:ext cx="3574101" cy="3051960"/>
          </a:xfrm>
          <a:prstGeom prst="rect">
            <a:avLst/>
          </a:prstGeom>
        </p:spPr>
      </p:pic>
      <p:pic>
        <p:nvPicPr>
          <p:cNvPr id="15" name="圖片 14"/>
          <p:cNvPicPr>
            <a:picLocks noChangeAspect="1"/>
          </p:cNvPicPr>
          <p:nvPr/>
        </p:nvPicPr>
        <p:blipFill rotWithShape="1">
          <a:blip r:embed="rId4">
            <a:extLst>
              <a:ext uri="{28A0092B-C50C-407E-A947-70E740481C1C}">
                <a14:useLocalDpi xmlns:a14="http://schemas.microsoft.com/office/drawing/2010/main" val="0"/>
              </a:ext>
            </a:extLst>
          </a:blip>
          <a:srcRect l="4505" t="9970" b="6764"/>
          <a:stretch/>
        </p:blipFill>
        <p:spPr>
          <a:xfrm>
            <a:off x="229090" y="332684"/>
            <a:ext cx="3493537" cy="3051960"/>
          </a:xfrm>
          <a:prstGeom prst="rect">
            <a:avLst/>
          </a:prstGeom>
        </p:spPr>
      </p:pic>
      <p:sp>
        <p:nvSpPr>
          <p:cNvPr id="2" name="標題 1"/>
          <p:cNvSpPr>
            <a:spLocks noGrp="1"/>
          </p:cNvSpPr>
          <p:nvPr>
            <p:ph type="title"/>
          </p:nvPr>
        </p:nvSpPr>
        <p:spPr>
          <a:xfrm>
            <a:off x="3926173" y="71000"/>
            <a:ext cx="3556692" cy="279519"/>
          </a:xfrm>
        </p:spPr>
        <p:txBody>
          <a:bodyPr>
            <a:noAutofit/>
          </a:bodyPr>
          <a:lstStyle/>
          <a:p>
            <a:r>
              <a:rPr lang="en-US" altLang="zh-TW" sz="1600" dirty="0"/>
              <a:t>SRX1865253(Arabidopsis thaliana, </a:t>
            </a:r>
            <a:r>
              <a:rPr lang="zh-TW" altLang="en-US" sz="1600" dirty="0" smtClean="0"/>
              <a:t>阿拉伯</a:t>
            </a:r>
            <a:r>
              <a:rPr lang="zh-TW" altLang="en-US" sz="1600" dirty="0"/>
              <a:t>芥</a:t>
            </a:r>
            <a:r>
              <a:rPr lang="en-US" altLang="zh-TW" sz="1600" dirty="0" smtClean="0"/>
              <a:t>)</a:t>
            </a:r>
            <a:endParaRPr lang="zh-TW" altLang="en-US" sz="1600" dirty="0"/>
          </a:p>
        </p:txBody>
      </p:sp>
      <p:sp>
        <p:nvSpPr>
          <p:cNvPr id="17" name="標題 1"/>
          <p:cNvSpPr txBox="1">
            <a:spLocks/>
          </p:cNvSpPr>
          <p:nvPr/>
        </p:nvSpPr>
        <p:spPr>
          <a:xfrm>
            <a:off x="0" y="-126765"/>
            <a:ext cx="3960094" cy="6853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1600" dirty="0" smtClean="0"/>
              <a:t>ERR038858(Saccharomyces </a:t>
            </a:r>
            <a:r>
              <a:rPr lang="en-US" altLang="zh-TW" sz="1600" dirty="0"/>
              <a:t>cerevisiae</a:t>
            </a:r>
            <a:r>
              <a:rPr lang="en-US" altLang="zh-TW" sz="1600" dirty="0" smtClean="0"/>
              <a:t>, </a:t>
            </a:r>
            <a:r>
              <a:rPr lang="zh-TW" altLang="en-US" sz="1600" dirty="0" smtClean="0"/>
              <a:t>釀酒酵母</a:t>
            </a:r>
            <a:r>
              <a:rPr lang="en-US" altLang="zh-TW" sz="1600" dirty="0" smtClean="0"/>
              <a:t>)</a:t>
            </a:r>
            <a:endParaRPr lang="zh-TW" altLang="en-US" sz="1600" dirty="0"/>
          </a:p>
        </p:txBody>
      </p:sp>
      <p:pic>
        <p:nvPicPr>
          <p:cNvPr id="3" name="圖片 2"/>
          <p:cNvPicPr>
            <a:picLocks noChangeAspect="1"/>
          </p:cNvPicPr>
          <p:nvPr/>
        </p:nvPicPr>
        <p:blipFill rotWithShape="1">
          <a:blip r:embed="rId6">
            <a:extLst>
              <a:ext uri="{28A0092B-C50C-407E-A947-70E740481C1C}">
                <a14:useLocalDpi xmlns:a14="http://schemas.microsoft.com/office/drawing/2010/main" val="0"/>
              </a:ext>
            </a:extLst>
          </a:blip>
          <a:srcRect l="4498" t="10644" b="7033"/>
          <a:stretch/>
        </p:blipFill>
        <p:spPr>
          <a:xfrm>
            <a:off x="229090" y="3656727"/>
            <a:ext cx="3493537" cy="3017198"/>
          </a:xfrm>
          <a:prstGeom prst="rect">
            <a:avLst/>
          </a:prstGeom>
        </p:spPr>
      </p:pic>
      <p:pic>
        <p:nvPicPr>
          <p:cNvPr id="4" name="圖片 3"/>
          <p:cNvPicPr>
            <a:picLocks noChangeAspect="1"/>
          </p:cNvPicPr>
          <p:nvPr/>
        </p:nvPicPr>
        <p:blipFill rotWithShape="1">
          <a:blip r:embed="rId7">
            <a:extLst>
              <a:ext uri="{28A0092B-C50C-407E-A947-70E740481C1C}">
                <a14:useLocalDpi xmlns:a14="http://schemas.microsoft.com/office/drawing/2010/main" val="0"/>
              </a:ext>
            </a:extLst>
          </a:blip>
          <a:srcRect l="4985" t="8568" b="7179"/>
          <a:stretch/>
        </p:blipFill>
        <p:spPr>
          <a:xfrm>
            <a:off x="3948791" y="3584563"/>
            <a:ext cx="3534073" cy="3139804"/>
          </a:xfrm>
          <a:prstGeom prst="rect">
            <a:avLst/>
          </a:prstGeom>
        </p:spPr>
      </p:pic>
      <p:sp>
        <p:nvSpPr>
          <p:cNvPr id="11" name="標題 1"/>
          <p:cNvSpPr txBox="1">
            <a:spLocks/>
          </p:cNvSpPr>
          <p:nvPr/>
        </p:nvSpPr>
        <p:spPr>
          <a:xfrm>
            <a:off x="2925" y="3183588"/>
            <a:ext cx="3556692" cy="631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1600" dirty="0"/>
              <a:t>(Bacillus </a:t>
            </a:r>
            <a:r>
              <a:rPr lang="en-US" altLang="zh-TW" sz="1600" dirty="0" err="1"/>
              <a:t>anthracis</a:t>
            </a:r>
            <a:r>
              <a:rPr lang="en-US" altLang="zh-TW" sz="1600" dirty="0"/>
              <a:t>, </a:t>
            </a:r>
            <a:r>
              <a:rPr lang="zh-TW" altLang="en-US" sz="1600" dirty="0" smtClean="0"/>
              <a:t>炭</a:t>
            </a:r>
            <a:r>
              <a:rPr lang="zh-TW" altLang="en-US" sz="1600" dirty="0"/>
              <a:t>疽桿菌</a:t>
            </a:r>
            <a:r>
              <a:rPr lang="en-US" altLang="zh-TW" sz="1600" dirty="0"/>
              <a:t>)</a:t>
            </a:r>
            <a:endParaRPr lang="zh-TW" altLang="en-US" sz="1600" dirty="0"/>
          </a:p>
        </p:txBody>
      </p:sp>
      <p:sp>
        <p:nvSpPr>
          <p:cNvPr id="12" name="標題 1"/>
          <p:cNvSpPr txBox="1">
            <a:spLocks/>
          </p:cNvSpPr>
          <p:nvPr/>
        </p:nvSpPr>
        <p:spPr>
          <a:xfrm>
            <a:off x="3926173" y="3183588"/>
            <a:ext cx="3556692" cy="631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1600" dirty="0" smtClean="0"/>
              <a:t>SRR609905(</a:t>
            </a:r>
            <a:r>
              <a:rPr lang="en-US" altLang="zh-TW" sz="1600" dirty="0" err="1" smtClean="0"/>
              <a:t>Pyrus,bretschneideri</a:t>
            </a:r>
            <a:r>
              <a:rPr lang="en-US" altLang="zh-TW" sz="1600" dirty="0"/>
              <a:t>,  </a:t>
            </a:r>
            <a:r>
              <a:rPr lang="zh-TW" altLang="en-US" sz="1600" dirty="0" smtClean="0"/>
              <a:t>鴨</a:t>
            </a:r>
            <a:r>
              <a:rPr lang="zh-TW" altLang="en-US" sz="1600" dirty="0"/>
              <a:t>梨</a:t>
            </a:r>
            <a:r>
              <a:rPr lang="en-US" altLang="zh-TW" sz="1600" dirty="0"/>
              <a:t>)</a:t>
            </a:r>
            <a:endParaRPr lang="zh-TW" altLang="en-US" sz="1600" dirty="0"/>
          </a:p>
        </p:txBody>
      </p:sp>
      <p:pic>
        <p:nvPicPr>
          <p:cNvPr id="5" name="圖片 4"/>
          <p:cNvPicPr>
            <a:picLocks noChangeAspect="1"/>
          </p:cNvPicPr>
          <p:nvPr/>
        </p:nvPicPr>
        <p:blipFill rotWithShape="1">
          <a:blip r:embed="rId8">
            <a:extLst>
              <a:ext uri="{28A0092B-C50C-407E-A947-70E740481C1C}">
                <a14:useLocalDpi xmlns:a14="http://schemas.microsoft.com/office/drawing/2010/main" val="0"/>
              </a:ext>
            </a:extLst>
          </a:blip>
          <a:srcRect l="4412" t="8082" b="5714"/>
          <a:stretch/>
        </p:blipFill>
        <p:spPr>
          <a:xfrm>
            <a:off x="7993221" y="291741"/>
            <a:ext cx="3594915" cy="3248167"/>
          </a:xfrm>
          <a:prstGeom prst="rect">
            <a:avLst/>
          </a:prstGeom>
        </p:spPr>
      </p:pic>
      <p:sp>
        <p:nvSpPr>
          <p:cNvPr id="13" name="標題 1"/>
          <p:cNvSpPr txBox="1">
            <a:spLocks/>
          </p:cNvSpPr>
          <p:nvPr/>
        </p:nvSpPr>
        <p:spPr>
          <a:xfrm>
            <a:off x="7953193" y="71000"/>
            <a:ext cx="3556692" cy="2795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1600" dirty="0"/>
              <a:t>SRR2000035(Arabidopsis </a:t>
            </a:r>
            <a:r>
              <a:rPr lang="en-US" altLang="zh-TW" sz="1600" dirty="0" smtClean="0"/>
              <a:t>thaliana, </a:t>
            </a:r>
            <a:r>
              <a:rPr lang="zh-TW" altLang="en-US" sz="1600" dirty="0" smtClean="0"/>
              <a:t>阿拉伯芥</a:t>
            </a:r>
            <a:r>
              <a:rPr lang="en-US" altLang="zh-TW" sz="1600" dirty="0" smtClean="0"/>
              <a:t>)</a:t>
            </a:r>
            <a:endParaRPr lang="zh-TW" altLang="en-US" sz="1600" dirty="0"/>
          </a:p>
        </p:txBody>
      </p:sp>
      <p:pic>
        <p:nvPicPr>
          <p:cNvPr id="6" name="圖片 5"/>
          <p:cNvPicPr>
            <a:picLocks noChangeAspect="1"/>
          </p:cNvPicPr>
          <p:nvPr/>
        </p:nvPicPr>
        <p:blipFill rotWithShape="1">
          <a:blip r:embed="rId9">
            <a:extLst>
              <a:ext uri="{28A0092B-C50C-407E-A947-70E740481C1C}">
                <a14:useLocalDpi xmlns:a14="http://schemas.microsoft.com/office/drawing/2010/main" val="0"/>
              </a:ext>
            </a:extLst>
          </a:blip>
          <a:srcRect l="4925" t="10004" b="6631"/>
          <a:stretch/>
        </p:blipFill>
        <p:spPr>
          <a:xfrm>
            <a:off x="7993220" y="3656726"/>
            <a:ext cx="3594915" cy="3158169"/>
          </a:xfrm>
          <a:prstGeom prst="rect">
            <a:avLst/>
          </a:prstGeom>
        </p:spPr>
      </p:pic>
      <p:sp>
        <p:nvSpPr>
          <p:cNvPr id="14" name="標題 1"/>
          <p:cNvSpPr txBox="1">
            <a:spLocks/>
          </p:cNvSpPr>
          <p:nvPr/>
        </p:nvSpPr>
        <p:spPr>
          <a:xfrm>
            <a:off x="7849421" y="3359825"/>
            <a:ext cx="3556692" cy="2795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1600" dirty="0" smtClean="0"/>
              <a:t>ERR070478(Salmo </a:t>
            </a:r>
            <a:r>
              <a:rPr lang="en-US" altLang="zh-TW" sz="1600" dirty="0" err="1"/>
              <a:t>salar</a:t>
            </a:r>
            <a:r>
              <a:rPr lang="en-US" altLang="zh-TW" sz="1600" dirty="0"/>
              <a:t>,  </a:t>
            </a:r>
            <a:r>
              <a:rPr lang="zh-TW" altLang="en-US" sz="1600" dirty="0" smtClean="0"/>
              <a:t>大西洋</a:t>
            </a:r>
            <a:r>
              <a:rPr lang="zh-TW" altLang="en-US" sz="1600" dirty="0"/>
              <a:t>鮭</a:t>
            </a:r>
            <a:r>
              <a:rPr lang="en-US" altLang="zh-TW" sz="1600" dirty="0"/>
              <a:t>)</a:t>
            </a:r>
            <a:endParaRPr lang="zh-TW" altLang="en-US" sz="1600" dirty="0"/>
          </a:p>
        </p:txBody>
      </p:sp>
      <p:sp>
        <p:nvSpPr>
          <p:cNvPr id="7" name="文字方塊 6"/>
          <p:cNvSpPr txBox="1"/>
          <p:nvPr/>
        </p:nvSpPr>
        <p:spPr>
          <a:xfrm>
            <a:off x="8993875" y="2473996"/>
            <a:ext cx="2105448" cy="369332"/>
          </a:xfrm>
          <a:prstGeom prst="rect">
            <a:avLst/>
          </a:prstGeom>
          <a:noFill/>
        </p:spPr>
        <p:txBody>
          <a:bodyPr wrap="none" rtlCol="0">
            <a:spAutoFit/>
          </a:bodyPr>
          <a:lstStyle/>
          <a:p>
            <a:r>
              <a:rPr lang="en-US" altLang="zh-TW" dirty="0" smtClean="0">
                <a:solidFill>
                  <a:srgbClr val="FF0000"/>
                </a:solidFill>
              </a:rPr>
              <a:t>Unable to analysis</a:t>
            </a:r>
            <a:endParaRPr lang="zh-TW" altLang="en-US" dirty="0">
              <a:solidFill>
                <a:srgbClr val="FF0000"/>
              </a:solidFill>
            </a:endParaRPr>
          </a:p>
        </p:txBody>
      </p:sp>
      <p:sp>
        <p:nvSpPr>
          <p:cNvPr id="16" name="文字方塊 15"/>
          <p:cNvSpPr txBox="1"/>
          <p:nvPr/>
        </p:nvSpPr>
        <p:spPr>
          <a:xfrm>
            <a:off x="8986343" y="5492561"/>
            <a:ext cx="2105448" cy="369332"/>
          </a:xfrm>
          <a:prstGeom prst="rect">
            <a:avLst/>
          </a:prstGeom>
          <a:noFill/>
        </p:spPr>
        <p:txBody>
          <a:bodyPr wrap="none" rtlCol="0">
            <a:spAutoFit/>
          </a:bodyPr>
          <a:lstStyle/>
          <a:p>
            <a:r>
              <a:rPr lang="en-US" altLang="zh-TW" dirty="0" smtClean="0">
                <a:solidFill>
                  <a:srgbClr val="FF0000"/>
                </a:solidFill>
              </a:rPr>
              <a:t>Unable to analysis</a:t>
            </a:r>
            <a:endParaRPr lang="zh-TW" altLang="en-US" dirty="0">
              <a:solidFill>
                <a:srgbClr val="FF0000"/>
              </a:solidFill>
            </a:endParaRPr>
          </a:p>
        </p:txBody>
      </p:sp>
      <p:pic>
        <p:nvPicPr>
          <p:cNvPr id="19" name="Picture 2" descr="ãArabidopsis thalianaãçåçæå°çµ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6190" y="558561"/>
            <a:ext cx="1386884" cy="17953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yrus pyrifolia Hosui"/>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34731" y="4175684"/>
            <a:ext cx="1809870" cy="13574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 Scanning electron microscopy image of Saccharomyces cerevisiae. The budding yeast cells are visible. Scars of early birth of the budding yeast could be recognized (Source: mpg.de) Â "/>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644" t="1817" r="2248" b="1959"/>
          <a:stretch/>
        </p:blipFill>
        <p:spPr bwMode="auto">
          <a:xfrm>
            <a:off x="1435710" y="877912"/>
            <a:ext cx="1755083" cy="12555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ãArabidopsis thalianaãçåçæå°çµ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53157" y="585714"/>
            <a:ext cx="1386884" cy="179534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tlantic salmon (Salmo sa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259469" y="4010547"/>
            <a:ext cx="1820261" cy="136519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s://lh5.googleusercontent.com/-RpzFWp9Aixg/UnWrfdoWcdI/AAAAAAAAKOo/UhulGYVgaVo/s308/B.anthracis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18779" y="4130748"/>
            <a:ext cx="1572014" cy="1255570"/>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7849421" y="71000"/>
            <a:ext cx="3660464" cy="6743895"/>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72187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TM03457510[[fn=肥皂]]</Template>
  <TotalTime>469</TotalTime>
  <Words>1100</Words>
  <Application>Microsoft Office PowerPoint</Application>
  <PresentationFormat>寬螢幕</PresentationFormat>
  <Paragraphs>110</Paragraphs>
  <Slides>22</Slides>
  <Notes>7</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22</vt:i4>
      </vt:variant>
    </vt:vector>
  </HeadingPairs>
  <TitlesOfParts>
    <vt:vector size="33" baseType="lpstr">
      <vt:lpstr>MS PGothic</vt:lpstr>
      <vt:lpstr>微軟正黑體</vt:lpstr>
      <vt:lpstr>新細明體</vt:lpstr>
      <vt:lpstr>標楷體</vt:lpstr>
      <vt:lpstr>Arial</vt:lpstr>
      <vt:lpstr>Calibri</vt:lpstr>
      <vt:lpstr>Cambria Math</vt:lpstr>
      <vt:lpstr>Rockwell</vt:lpstr>
      <vt:lpstr>Rockwell Condensed</vt:lpstr>
      <vt:lpstr>Wingdings</vt:lpstr>
      <vt:lpstr>木刻字型</vt:lpstr>
      <vt:lpstr>K-mer’s analysis for genome profile</vt:lpstr>
      <vt:lpstr>PowerPoint 簡報</vt:lpstr>
      <vt:lpstr>Using traditional method</vt:lpstr>
      <vt:lpstr>PowerPoint 簡報</vt:lpstr>
      <vt:lpstr>PowerPoint 簡報</vt:lpstr>
      <vt:lpstr>SRX1865253(Arabidopsis thaliana, 阿拉伯芥)</vt:lpstr>
      <vt:lpstr>SRX1865253(Arabidopsis thaliana, 阿拉伯芥)</vt:lpstr>
      <vt:lpstr>SRR609905 (Pyrus,bretschneideri, 鴨梨)</vt:lpstr>
      <vt:lpstr>SRX1865253(Arabidopsis thaliana, 阿拉伯芥)</vt:lpstr>
      <vt:lpstr>Using GenomeScope Model’s method</vt:lpstr>
      <vt:lpstr>PowerPoint 簡報</vt:lpstr>
      <vt:lpstr>PowerPoint 簡報</vt:lpstr>
      <vt:lpstr>PowerPoint 簡報</vt:lpstr>
      <vt:lpstr>PowerPoint 簡報</vt:lpstr>
      <vt:lpstr>PowerPoint 簡報</vt:lpstr>
      <vt:lpstr>SRX1865253(Arabidopsis thaliana, 阿拉伯芥); Genome Haploid size: 119,254,884 bp</vt:lpstr>
      <vt:lpstr>SRR2000035(Arabidopsis thaliana, 阿拉伯芥); Unable to fit the model </vt:lpstr>
      <vt:lpstr>PowerPoint 簡報</vt:lpstr>
      <vt:lpstr>PowerPoint 簡報</vt:lpstr>
      <vt:lpstr>PowerPoint 簡報</vt:lpstr>
      <vt:lpstr>The reason of fail</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K-mer analysis for genome profile</dc:title>
  <dc:creator>羅鈞軒</dc:creator>
  <cp:lastModifiedBy>羅鈞軒</cp:lastModifiedBy>
  <cp:revision>35</cp:revision>
  <dcterms:created xsi:type="dcterms:W3CDTF">2018-03-29T07:47:45Z</dcterms:created>
  <dcterms:modified xsi:type="dcterms:W3CDTF">2018-03-29T15:36:53Z</dcterms:modified>
</cp:coreProperties>
</file>